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2"/>
  </p:notesMasterIdLst>
  <p:sldIdLst>
    <p:sldId id="256" r:id="rId2"/>
    <p:sldId id="257" r:id="rId3"/>
    <p:sldId id="259" r:id="rId4"/>
    <p:sldId id="260" r:id="rId5"/>
    <p:sldId id="401" r:id="rId6"/>
    <p:sldId id="262" r:id="rId7"/>
    <p:sldId id="263" r:id="rId8"/>
    <p:sldId id="264" r:id="rId9"/>
    <p:sldId id="402" r:id="rId10"/>
    <p:sldId id="331" r:id="rId11"/>
    <p:sldId id="282" r:id="rId12"/>
    <p:sldId id="413" r:id="rId13"/>
    <p:sldId id="404" r:id="rId14"/>
    <p:sldId id="403" r:id="rId15"/>
    <p:sldId id="406" r:id="rId16"/>
    <p:sldId id="414" r:id="rId17"/>
    <p:sldId id="415" r:id="rId18"/>
    <p:sldId id="416" r:id="rId19"/>
    <p:sldId id="409" r:id="rId20"/>
    <p:sldId id="275" r:id="rId21"/>
    <p:sldId id="323" r:id="rId22"/>
    <p:sldId id="385" r:id="rId23"/>
    <p:sldId id="386" r:id="rId24"/>
    <p:sldId id="387" r:id="rId25"/>
    <p:sldId id="388" r:id="rId26"/>
    <p:sldId id="390" r:id="rId27"/>
    <p:sldId id="395" r:id="rId28"/>
    <p:sldId id="396" r:id="rId29"/>
    <p:sldId id="389" r:id="rId30"/>
    <p:sldId id="392" r:id="rId31"/>
    <p:sldId id="405" r:id="rId32"/>
    <p:sldId id="391" r:id="rId33"/>
    <p:sldId id="397" r:id="rId34"/>
    <p:sldId id="394" r:id="rId35"/>
    <p:sldId id="330" r:id="rId36"/>
    <p:sldId id="310" r:id="rId37"/>
    <p:sldId id="337" r:id="rId38"/>
    <p:sldId id="417" r:id="rId39"/>
    <p:sldId id="338" r:id="rId40"/>
    <p:sldId id="339" r:id="rId41"/>
    <p:sldId id="399" r:id="rId42"/>
    <p:sldId id="400" r:id="rId43"/>
    <p:sldId id="377" r:id="rId44"/>
    <p:sldId id="305" r:id="rId45"/>
    <p:sldId id="412" r:id="rId46"/>
    <p:sldId id="306" r:id="rId47"/>
    <p:sldId id="378" r:id="rId48"/>
    <p:sldId id="407" r:id="rId49"/>
    <p:sldId id="408" r:id="rId50"/>
    <p:sldId id="379" r:id="rId5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26" autoAdjust="0"/>
    <p:restoredTop sz="87661" autoAdjust="0"/>
  </p:normalViewPr>
  <p:slideViewPr>
    <p:cSldViewPr snapToGrid="0">
      <p:cViewPr varScale="1">
        <p:scale>
          <a:sx n="63" d="100"/>
          <a:sy n="63" d="100"/>
        </p:scale>
        <p:origin x="11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E30FDA-02C9-402E-B876-C10F910B035B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7EB9-76C0-4BD8-A09C-095F374D0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516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7EB9-76C0-4BD8-A09C-095F374D0F1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468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7EB9-76C0-4BD8-A09C-095F374D0F1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02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67305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77116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23641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65593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45234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85696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84723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15894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09794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8047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9551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14977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84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062610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37285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67486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C5329-555F-42C3-A64A-8295B433C065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3817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961F0-3B9A-42C8-9818-61983632D6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954339"/>
            <a:ext cx="8915399" cy="2474662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REVISI  GEMILANG</a:t>
            </a:r>
            <a:br>
              <a:rPr lang="en-US" sz="6000" dirty="0"/>
            </a:br>
            <a:r>
              <a:rPr lang="en-US" sz="6000" dirty="0"/>
              <a:t>SPM 2024</a:t>
            </a:r>
            <a:endParaRPr lang="en-MY" sz="6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AC6F6B-A5A3-49DB-B7F8-BAB01BC230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3935895"/>
            <a:ext cx="8915399" cy="1967767"/>
          </a:xfrm>
        </p:spPr>
        <p:txBody>
          <a:bodyPr>
            <a:normAutofit/>
          </a:bodyPr>
          <a:lstStyle/>
          <a:p>
            <a:pPr algn="ctr"/>
            <a:r>
              <a:rPr lang="en-US" sz="7200" dirty="0">
                <a:latin typeface="Aharoni" panose="02010803020104030203" pitchFamily="2" charset="-79"/>
                <a:cs typeface="Aharoni" panose="02010803020104030203" pitchFamily="2" charset="-79"/>
              </a:rPr>
              <a:t>FEQAH</a:t>
            </a:r>
          </a:p>
          <a:p>
            <a:pPr algn="ctr"/>
            <a:endParaRPr lang="en-US" sz="4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81138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9AB72-BC2D-42D5-9E64-810ACF53B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238540"/>
            <a:ext cx="8911687" cy="715617"/>
          </a:xfrm>
        </p:spPr>
        <p:txBody>
          <a:bodyPr/>
          <a:lstStyle/>
          <a:p>
            <a:pPr algn="ctr"/>
            <a:r>
              <a:rPr lang="en-US" dirty="0"/>
              <a:t>TAJUK-TAJUK </a:t>
            </a:r>
            <a:endParaRPr lang="en-MY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6E70E4E-C028-46F9-B8B1-FF7452718F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9451574"/>
              </p:ext>
            </p:extLst>
          </p:nvPr>
        </p:nvGraphicFramePr>
        <p:xfrm>
          <a:off x="556591" y="861391"/>
          <a:ext cx="11370365" cy="60840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0296">
                  <a:extLst>
                    <a:ext uri="{9D8B030D-6E8A-4147-A177-3AD203B41FA5}">
                      <a16:colId xmlns:a16="http://schemas.microsoft.com/office/drawing/2014/main" val="1341336180"/>
                    </a:ext>
                  </a:extLst>
                </a:gridCol>
                <a:gridCol w="6520069">
                  <a:extLst>
                    <a:ext uri="{9D8B030D-6E8A-4147-A177-3AD203B41FA5}">
                      <a16:colId xmlns:a16="http://schemas.microsoft.com/office/drawing/2014/main" val="3343645152"/>
                    </a:ext>
                  </a:extLst>
                </a:gridCol>
              </a:tblGrid>
              <a:tr h="641032">
                <a:tc>
                  <a:txBody>
                    <a:bodyPr/>
                    <a:lstStyle/>
                    <a:p>
                      <a:r>
                        <a:rPr lang="en-US" sz="3200" dirty="0"/>
                        <a:t>TINGKATAN 4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TINGKATAN 5</a:t>
                      </a:r>
                      <a:endParaRPr lang="en-MY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581932"/>
                  </a:ext>
                </a:extLst>
              </a:tr>
              <a:tr h="763699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HAJI DAN UMRAH ( 2023)</a:t>
                      </a:r>
                      <a:endParaRPr lang="en-MY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PERKAHWINAN (2022) (WALIMATUL URUS)</a:t>
                      </a:r>
                    </a:p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-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RUKUN NIKAH</a:t>
                      </a:r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/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WALI / MEMINANG/TANGGUNGJAWAB</a:t>
                      </a:r>
                      <a:endParaRPr lang="en-MY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319584"/>
                  </a:ext>
                </a:extLst>
              </a:tr>
              <a:tr h="763699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SEMBELIHAN</a:t>
                      </a:r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KORBAN / AKIKAH (2022/2023)</a:t>
                      </a:r>
                      <a:endParaRPr lang="en-MY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022870"/>
                  </a:ext>
                </a:extLst>
              </a:tr>
              <a:tr h="734375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MUAMALAT ISLAM(2021)</a:t>
                      </a:r>
                      <a:endParaRPr lang="en-MY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ISU-ISU PERKAHWINAN –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TALAK/FASAKH/KHULUK/ LIAN / RUJUK</a:t>
                      </a:r>
                      <a:endParaRPr lang="en-MY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244550"/>
                  </a:ext>
                </a:extLst>
              </a:tr>
              <a:tr h="79387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SOLAT SUNAT  DHUHA</a:t>
                      </a:r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SOLAT SUNAT ISTIKHARAH</a:t>
                      </a:r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516607"/>
                  </a:ext>
                </a:extLst>
              </a:tr>
              <a:tr h="895576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SOLAT SUNAT GERHANA</a:t>
                      </a:r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SOLAT SUNAT  TASBIH</a:t>
                      </a:r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705286"/>
                  </a:ext>
                </a:extLst>
              </a:tr>
              <a:tr h="910940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URUSAN HARTA SELEPAS KEMATIAN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- FARAID</a:t>
                      </a:r>
                      <a:endParaRPr lang="en-MY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JENAYAH DALAM ISLAM</a:t>
                      </a:r>
                    </a:p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( 2021 ) HUDUD</a:t>
                      </a:r>
                    </a:p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QISAS / TAKZIR</a:t>
                      </a:r>
                      <a:endParaRPr lang="en-MY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8325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9450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8E399-FD0F-4E68-BE1B-1E259D355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61351"/>
          </a:xfrm>
        </p:spPr>
        <p:txBody>
          <a:bodyPr/>
          <a:lstStyle/>
          <a:p>
            <a:pPr algn="ctr"/>
            <a:r>
              <a:rPr lang="en-US" dirty="0"/>
              <a:t>HAJI DAN UMRAH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2C370-F621-45C7-A95B-16C36E2CA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0017" y="1285461"/>
            <a:ext cx="9874595" cy="527436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1. APAKAH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HAJI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HAJI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MENGUNJUNGI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BAITULLAH AL HARAM PADA BULAN-BULAN HAJI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/ UNTUK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MENGERJAKAN IBADAT TERTENTU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MENURUT SYARAT-SYARATNYA./</a:t>
            </a: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2. SENARAIKAN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EMPAT SYARAT WAJIB HAJI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EMPAT SYARAT WAJIB HAJI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:   (</a:t>
            </a:r>
          </a:p>
          <a:p>
            <a:r>
              <a:rPr lang="en-US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( BAIM   B- BALIGH / A-AKAL/ I-ISLAM/M-MERDEKA )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BALIGH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ISLAM 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BERAKAL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MERDEKA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BERKEMAMPUAN (ISTITAAH)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207866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C7A69-A21C-46F7-A346-9F64B107E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156" y="677332"/>
            <a:ext cx="10951457" cy="5204179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1. NYATAKAN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EMPAT SYARAT BERKEMAMPUAN (ISTITAAH).</a:t>
            </a:r>
          </a:p>
          <a:p>
            <a:r>
              <a:rPr lang="en-US" sz="2600" dirty="0">
                <a:latin typeface="Aharoni" panose="02010803020104030203" pitchFamily="2" charset="-79"/>
                <a:cs typeface="Aharoni" panose="02010803020104030203" pitchFamily="2" charset="-79"/>
              </a:rPr>
              <a:t>EMPAT SYARAT </a:t>
            </a:r>
            <a:r>
              <a:rPr lang="en-US" sz="2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BERKEMAMPUAN</a:t>
            </a:r>
            <a:r>
              <a:rPr lang="en-US" sz="2600" dirty="0">
                <a:latin typeface="Aharoni" panose="02010803020104030203" pitchFamily="2" charset="-79"/>
                <a:cs typeface="Aharoni" panose="02010803020104030203" pitchFamily="2" charset="-79"/>
              </a:rPr>
              <a:t> : </a:t>
            </a:r>
            <a:r>
              <a:rPr lang="en-US" sz="26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(CCAS)</a:t>
            </a:r>
          </a:p>
          <a:p>
            <a:pPr marL="0" indent="0">
              <a:buNone/>
            </a:pPr>
            <a:endParaRPr lang="en-US" sz="26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CUKUP PERBELANJAAN </a:t>
            </a:r>
            <a:r>
              <a:rPr lang="en-US" sz="2600" dirty="0">
                <a:latin typeface="Aharoni" panose="02010803020104030203" pitchFamily="2" charset="-79"/>
                <a:cs typeface="Aharoni" panose="02010803020104030203" pitchFamily="2" charset="-79"/>
              </a:rPr>
              <a:t>MENGERJAKAN HAJI PERGI DAN BALIK</a:t>
            </a:r>
          </a:p>
          <a:p>
            <a:r>
              <a:rPr lang="en-US" sz="2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CUKUP KEPERLUAN NAFKAH </a:t>
            </a:r>
            <a:r>
              <a:rPr lang="en-US" sz="2600" dirty="0">
                <a:latin typeface="Aharoni" panose="02010803020104030203" pitchFamily="2" charset="-79"/>
                <a:cs typeface="Aharoni" panose="02010803020104030203" pitchFamily="2" charset="-79"/>
              </a:rPr>
              <a:t>BAGI ORANG YANG DI BAWAH TANGGUNGANNYA</a:t>
            </a:r>
          </a:p>
          <a:p>
            <a:r>
              <a:rPr lang="en-US" sz="2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AMAN PERJALANAN </a:t>
            </a:r>
            <a:r>
              <a:rPr lang="en-US" sz="2600" dirty="0">
                <a:latin typeface="Aharoni" panose="02010803020104030203" pitchFamily="2" charset="-79"/>
                <a:cs typeface="Aharoni" panose="02010803020104030203" pitchFamily="2" charset="-79"/>
              </a:rPr>
              <a:t>PERGI DAN BALIK</a:t>
            </a:r>
          </a:p>
          <a:p>
            <a:r>
              <a:rPr lang="en-US" sz="26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SIHAT TUBUH </a:t>
            </a:r>
            <a:r>
              <a:rPr lang="en-US" sz="2600" dirty="0">
                <a:latin typeface="Aharoni" panose="02010803020104030203" pitchFamily="2" charset="-79"/>
                <a:cs typeface="Aharoni" panose="02010803020104030203" pitchFamily="2" charset="-79"/>
              </a:rPr>
              <a:t>BADAN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113254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CEF4DF-C4C3-4DC3-A6F5-383A974D6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7496" y="812800"/>
            <a:ext cx="10007116" cy="5826539"/>
          </a:xfrm>
        </p:spPr>
        <p:txBody>
          <a:bodyPr>
            <a:normAutofit lnSpcReduction="10000"/>
          </a:bodyPr>
          <a:lstStyle/>
          <a:p>
            <a:r>
              <a:rPr lang="en-US" sz="3000" i="1" dirty="0">
                <a:latin typeface="Aharoni" panose="02010803020104030203" pitchFamily="2" charset="-79"/>
                <a:cs typeface="Aharoni" panose="02010803020104030203" pitchFamily="2" charset="-79"/>
              </a:rPr>
              <a:t>2. SENARAIKAN </a:t>
            </a:r>
            <a:r>
              <a:rPr lang="en-US" sz="30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EMPAT RUKUN HAJI</a:t>
            </a:r>
            <a:r>
              <a:rPr lang="en-US" sz="3000" i="1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endParaRPr lang="en-US" sz="2400" i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32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EMPAT RUKUN HAJI</a:t>
            </a:r>
            <a:r>
              <a:rPr lang="en-US" sz="3200" i="1" dirty="0">
                <a:latin typeface="Aharoni" panose="02010803020104030203" pitchFamily="2" charset="-79"/>
                <a:cs typeface="Aharoni" panose="02010803020104030203" pitchFamily="2" charset="-79"/>
              </a:rPr>
              <a:t>: (</a:t>
            </a:r>
            <a:r>
              <a:rPr lang="en-US" sz="32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</a:t>
            </a:r>
            <a:r>
              <a:rPr lang="en-US" sz="3200" i="1" dirty="0">
                <a:latin typeface="Aharoni" panose="02010803020104030203" pitchFamily="2" charset="-79"/>
                <a:cs typeface="Aharoni" panose="02010803020104030203" pitchFamily="2" charset="-79"/>
              </a:rPr>
              <a:t>ina </a:t>
            </a:r>
            <a:r>
              <a:rPr lang="en-US" sz="32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</a:t>
            </a:r>
            <a:r>
              <a:rPr lang="en-US" sz="3200" i="1" dirty="0">
                <a:latin typeface="Aharoni" panose="02010803020104030203" pitchFamily="2" charset="-79"/>
                <a:cs typeface="Aharoni" panose="02010803020104030203" pitchFamily="2" charset="-79"/>
              </a:rPr>
              <a:t>ent </a:t>
            </a:r>
            <a:r>
              <a:rPr lang="en-US" sz="32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</a:t>
            </a:r>
            <a:r>
              <a:rPr lang="en-US" sz="3200" i="1" dirty="0">
                <a:latin typeface="Aharoni" panose="02010803020104030203" pitchFamily="2" charset="-79"/>
                <a:cs typeface="Aharoni" panose="02010803020104030203" pitchFamily="2" charset="-79"/>
              </a:rPr>
              <a:t>o </a:t>
            </a:r>
            <a:r>
              <a:rPr lang="en-US" sz="32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</a:t>
            </a:r>
            <a:r>
              <a:rPr lang="en-US" sz="3200" i="1" dirty="0">
                <a:latin typeface="Aharoni" panose="02010803020104030203" pitchFamily="2" charset="-79"/>
                <a:cs typeface="Aharoni" panose="02010803020104030203" pitchFamily="2" charset="-79"/>
              </a:rPr>
              <a:t>chool </a:t>
            </a:r>
            <a:r>
              <a:rPr lang="en-US" sz="32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</a:t>
            </a:r>
            <a:r>
              <a:rPr lang="en-US" sz="3200" i="1" dirty="0">
                <a:latin typeface="Aharoni" panose="02010803020104030203" pitchFamily="2" charset="-79"/>
                <a:cs typeface="Aharoni" panose="02010803020104030203" pitchFamily="2" charset="-79"/>
              </a:rPr>
              <a:t>y </a:t>
            </a:r>
            <a:r>
              <a:rPr lang="en-US" sz="32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</a:t>
            </a:r>
            <a:r>
              <a:rPr lang="en-US" sz="3200" i="1" dirty="0">
                <a:latin typeface="Aharoni" panose="02010803020104030203" pitchFamily="2" charset="-79"/>
                <a:cs typeface="Aharoni" panose="02010803020104030203" pitchFamily="2" charset="-79"/>
              </a:rPr>
              <a:t>axi)</a:t>
            </a:r>
          </a:p>
          <a:p>
            <a:r>
              <a:rPr lang="en-US" sz="3200" i="1" dirty="0">
                <a:latin typeface="Aharoni" panose="02010803020104030203" pitchFamily="2" charset="-79"/>
                <a:cs typeface="Aharoni" panose="02010803020104030203" pitchFamily="2" charset="-79"/>
              </a:rPr>
              <a:t>NIAT IHRAM HAJI</a:t>
            </a:r>
          </a:p>
          <a:p>
            <a:r>
              <a:rPr lang="en-US" sz="3200" i="1" dirty="0">
                <a:latin typeface="Aharoni" panose="02010803020104030203" pitchFamily="2" charset="-79"/>
                <a:cs typeface="Aharoni" panose="02010803020104030203" pitchFamily="2" charset="-79"/>
              </a:rPr>
              <a:t>WUKUF </a:t>
            </a:r>
          </a:p>
          <a:p>
            <a:r>
              <a:rPr lang="en-US" sz="3200" i="1" dirty="0">
                <a:latin typeface="Aharoni" panose="02010803020104030203" pitchFamily="2" charset="-79"/>
                <a:cs typeface="Aharoni" panose="02010803020104030203" pitchFamily="2" charset="-79"/>
              </a:rPr>
              <a:t>TAWAF</a:t>
            </a:r>
          </a:p>
          <a:p>
            <a:r>
              <a:rPr lang="en-US" sz="3200" i="1" dirty="0">
                <a:latin typeface="Aharoni" panose="02010803020104030203" pitchFamily="2" charset="-79"/>
                <a:cs typeface="Aharoni" panose="02010803020104030203" pitchFamily="2" charset="-79"/>
              </a:rPr>
              <a:t>SAI</a:t>
            </a:r>
          </a:p>
          <a:p>
            <a:r>
              <a:rPr lang="en-US" sz="3200" i="1" dirty="0">
                <a:latin typeface="Aharoni" panose="02010803020104030203" pitchFamily="2" charset="-79"/>
                <a:cs typeface="Aharoni" panose="02010803020104030203" pitchFamily="2" charset="-79"/>
              </a:rPr>
              <a:t>BERCUKUR</a:t>
            </a:r>
          </a:p>
          <a:p>
            <a:r>
              <a:rPr lang="en-US" sz="3200" i="1" dirty="0">
                <a:latin typeface="Aharoni" panose="02010803020104030203" pitchFamily="2" charset="-79"/>
                <a:cs typeface="Aharoni" panose="02010803020104030203" pitchFamily="2" charset="-79"/>
              </a:rPr>
              <a:t>TERTIB</a:t>
            </a:r>
          </a:p>
          <a:p>
            <a:endParaRPr lang="en-US" i="1" dirty="0"/>
          </a:p>
          <a:p>
            <a:endParaRPr lang="en-MY" i="1" dirty="0"/>
          </a:p>
        </p:txBody>
      </p:sp>
    </p:spTree>
    <p:extLst>
      <p:ext uri="{BB962C8B-B14F-4D97-AF65-F5344CB8AC3E}">
        <p14:creationId xmlns:p14="http://schemas.microsoft.com/office/powerpoint/2010/main" val="3798076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B0E8B-947D-4F61-BEB5-09855D3F2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374" y="238539"/>
            <a:ext cx="10749238" cy="567268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3.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NYATAKAN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EMPAT PERKARA WAJIB HAJI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EMPAT PERKARA WAJIB HAJI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: (B- BERMALAM M- MELONTAR)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NIAT IHRAM DI MIQAT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BERMALAM DI MUZDALIFAH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BERMALAM DI MINA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MELONTAR JAMRAH KUBRA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MELONTAR KETIGA-TIGA JAMRAH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MENJAUHI LARANGAN IHRAM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( MALAM, MALAM, LONTAR,LONTAR, JAUH)</a:t>
            </a:r>
            <a:endParaRPr lang="en-MY" sz="32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34724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FD8F8-BA7D-4E14-85AC-2B04F717E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157" y="265044"/>
            <a:ext cx="10550455" cy="564617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4.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NYATAKAN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AMALAN SUNAT HAJI.</a:t>
            </a:r>
          </a:p>
          <a:p>
            <a:endParaRPr lang="en-US" sz="32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AMALAN SUNAT HAJI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SOLAT SUNAT IHRAM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SOLAT SUNAT SELEPAS TAWAF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MANDI SUNAT IHRAM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TALBIAH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MENGUTIP ANAK BATU DI MUZDALIFAH</a:t>
            </a:r>
            <a:endParaRPr lang="en-MY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44751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B41A5-04DF-4DDB-ABDE-E796DC819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1722" y="477079"/>
            <a:ext cx="10152890" cy="5963478"/>
          </a:xfrm>
        </p:spPr>
        <p:txBody>
          <a:bodyPr>
            <a:no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5. NYATAKAN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PERBEZAAN HAJI DAN UMRAH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</a:t>
            </a:r>
            <a:r>
              <a:rPr lang="en-MY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ERBEZAAN HAJI DAN UMRAH</a:t>
            </a:r>
            <a:r>
              <a:rPr lang="en-MY" sz="2000" dirty="0">
                <a:latin typeface="Aharoni" panose="02010803020104030203" pitchFamily="2" charset="-79"/>
                <a:cs typeface="Aharoni" panose="02010803020104030203" pitchFamily="2" charset="-79"/>
              </a:rPr>
              <a:t> IALAH :</a:t>
            </a:r>
          </a:p>
          <a:p>
            <a:endParaRPr lang="en-MY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MY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* RUKUN UMRAH: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RUKUN UMRAH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NIAT IHRAM DI MIQAT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TAWAF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SAI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BERCUKUR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TERTIB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E9A0622-DB4D-4C32-B7A5-473757D80F7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656522" y="1431235"/>
          <a:ext cx="8503476" cy="2479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4492">
                  <a:extLst>
                    <a:ext uri="{9D8B030D-6E8A-4147-A177-3AD203B41FA5}">
                      <a16:colId xmlns:a16="http://schemas.microsoft.com/office/drawing/2014/main" val="2456501395"/>
                    </a:ext>
                  </a:extLst>
                </a:gridCol>
                <a:gridCol w="2834492">
                  <a:extLst>
                    <a:ext uri="{9D8B030D-6E8A-4147-A177-3AD203B41FA5}">
                      <a16:colId xmlns:a16="http://schemas.microsoft.com/office/drawing/2014/main" val="3262905540"/>
                    </a:ext>
                  </a:extLst>
                </a:gridCol>
                <a:gridCol w="2834492">
                  <a:extLst>
                    <a:ext uri="{9D8B030D-6E8A-4147-A177-3AD203B41FA5}">
                      <a16:colId xmlns:a16="http://schemas.microsoft.com/office/drawing/2014/main" val="1449816884"/>
                    </a:ext>
                  </a:extLst>
                </a:gridCol>
              </a:tblGrid>
              <a:tr h="589074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HAJI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PERKARA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UMRAH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832886"/>
                  </a:ext>
                </a:extLst>
              </a:tr>
              <a:tr h="589074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PADA BULAN HAJI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MASA</a:t>
                      </a:r>
                      <a:endParaRPr lang="en-MY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BILA-BILA MASA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134953"/>
                  </a:ext>
                </a:extLst>
              </a:tr>
              <a:tr h="650652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ADA WUKUF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RUKUN</a:t>
                      </a:r>
                      <a:endParaRPr lang="en-MY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TIADA WUKUF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511066"/>
                  </a:ext>
                </a:extLst>
              </a:tr>
              <a:tr h="650652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ADA MELONTAR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PERKARA WAJIB</a:t>
                      </a:r>
                      <a:endParaRPr lang="en-MY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TIADA MELONTAR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7202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9531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4AAFD-7CF2-484E-B5B8-FDCD9B130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0991" y="384313"/>
            <a:ext cx="10033621" cy="6095999"/>
          </a:xfrm>
        </p:spPr>
        <p:txBody>
          <a:bodyPr/>
          <a:lstStyle/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6. NYATAKAN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HAJI BERIKUT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HAJI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IFRAD</a:t>
            </a:r>
          </a:p>
          <a:p>
            <a:r>
              <a:rPr lang="en-US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HAJI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TAMATTUK</a:t>
            </a:r>
          </a:p>
          <a:p>
            <a:r>
              <a:rPr lang="en-US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HAJI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QIRAN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HAJI BERIKUT:</a:t>
            </a:r>
          </a:p>
          <a:p>
            <a:endParaRPr lang="en-MY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ABD7CFC-F6E3-4C3E-8430-54BB144F195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87389" y="3160889"/>
          <a:ext cx="10537202" cy="3333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2665">
                  <a:extLst>
                    <a:ext uri="{9D8B030D-6E8A-4147-A177-3AD203B41FA5}">
                      <a16:colId xmlns:a16="http://schemas.microsoft.com/office/drawing/2014/main" val="4149646203"/>
                    </a:ext>
                  </a:extLst>
                </a:gridCol>
                <a:gridCol w="8114537">
                  <a:extLst>
                    <a:ext uri="{9D8B030D-6E8A-4147-A177-3AD203B41FA5}">
                      <a16:colId xmlns:a16="http://schemas.microsoft.com/office/drawing/2014/main" val="3210425973"/>
                    </a:ext>
                  </a:extLst>
                </a:gridCol>
              </a:tblGrid>
              <a:tr h="119576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FF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HAJI IFRAD</a:t>
                      </a:r>
                      <a:endParaRPr lang="en-MY" sz="2400" dirty="0">
                        <a:solidFill>
                          <a:srgbClr val="FFFF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MENGERJAKAN </a:t>
                      </a:r>
                      <a:r>
                        <a:rPr lang="en-US" sz="2400" dirty="0">
                          <a:solidFill>
                            <a:srgbClr val="FFFF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HAJI DAHULU</a:t>
                      </a:r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/ </a:t>
                      </a:r>
                      <a:r>
                        <a:rPr lang="en-US" sz="2400" dirty="0">
                          <a:solidFill>
                            <a:srgbClr val="FFFF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KEMUDIAN </a:t>
                      </a:r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MENGERJAKAN </a:t>
                      </a:r>
                      <a:r>
                        <a:rPr lang="en-US" sz="2400" dirty="0">
                          <a:solidFill>
                            <a:srgbClr val="FFFF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UMRAH</a:t>
                      </a:r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PADA </a:t>
                      </a:r>
                      <a:r>
                        <a:rPr lang="en-US" sz="2400" dirty="0">
                          <a:solidFill>
                            <a:srgbClr val="FFFF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TAHUN YANG SAMA</a:t>
                      </a:r>
                      <a:endParaRPr lang="en-MY" sz="2400" dirty="0">
                        <a:solidFill>
                          <a:srgbClr val="FFFF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242162"/>
                  </a:ext>
                </a:extLst>
              </a:tr>
              <a:tr h="126297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HAJI TAMATTUK</a:t>
                      </a:r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MENGERJAKAN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UMRAH DAHULU </a:t>
                      </a:r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DALAM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BULAN HAJI</a:t>
                      </a:r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/ KEMUDIAN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MENGERJAKAN HAJ</a:t>
                      </a:r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I PADA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TAHUN YANG SAMA</a:t>
                      </a:r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635127"/>
                  </a:ext>
                </a:extLst>
              </a:tr>
              <a:tr h="874364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HAJI QIRAN</a:t>
                      </a:r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BERNIAT MENGERJAKAN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HAJI</a:t>
                      </a:r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DAN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UMRAH</a:t>
                      </a:r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SECARA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SERENTAK</a:t>
                      </a:r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2817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4265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5A68B-68C8-40F3-B6A9-5E0985901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4487" y="265043"/>
            <a:ext cx="10060125" cy="6202018"/>
          </a:xfrm>
        </p:spPr>
        <p:txBody>
          <a:bodyPr/>
          <a:lstStyle/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7. JELASKAN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HIKMAH MENGERJAKAN HAJI DAN UMRAH DARI ASPEK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: ROHANI  / EKONOMI/ SOSIAL / DAKWAH / POLITIK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HIKMAH HAJI DAN UMRAH </a:t>
            </a:r>
          </a:p>
          <a:p>
            <a:endParaRPr lang="en-MY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7F88132-F5A5-4F0B-B8A0-46180562A34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4070" y="1590261"/>
          <a:ext cx="11476382" cy="4333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7495">
                  <a:extLst>
                    <a:ext uri="{9D8B030D-6E8A-4147-A177-3AD203B41FA5}">
                      <a16:colId xmlns:a16="http://schemas.microsoft.com/office/drawing/2014/main" val="2546313855"/>
                    </a:ext>
                  </a:extLst>
                </a:gridCol>
                <a:gridCol w="9978887">
                  <a:extLst>
                    <a:ext uri="{9D8B030D-6E8A-4147-A177-3AD203B41FA5}">
                      <a16:colId xmlns:a16="http://schemas.microsoft.com/office/drawing/2014/main" val="3059783889"/>
                    </a:ext>
                  </a:extLst>
                </a:gridCol>
              </a:tblGrid>
              <a:tr h="371061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FF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ROHANI</a:t>
                      </a:r>
                      <a:endParaRPr lang="en-MY" sz="2000" dirty="0">
                        <a:solidFill>
                          <a:srgbClr val="FFFF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MENGHAPUSKAN DOSA 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030871"/>
                  </a:ext>
                </a:extLst>
              </a:tr>
              <a:tr h="787455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ROHANI</a:t>
                      </a:r>
                      <a:endParaRPr lang="en-MY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MENGHAPUSKAN DOSA DAN MENDAPAT SYURGA </a:t>
                      </a:r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/ KERANA BEKORBAN HARTA MENUNAIKAN PERINTAH ALLAH SWT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742022"/>
                  </a:ext>
                </a:extLst>
              </a:tr>
              <a:tr h="787455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EKONOMI</a:t>
                      </a:r>
                      <a:endParaRPr lang="en-MY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MENINGKATKAN TARAF HIDUP UMAT ISLAM</a:t>
                      </a:r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/ DENGAN MENABUNG DALAM TABUNG HAJI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961587"/>
                  </a:ext>
                </a:extLst>
              </a:tr>
              <a:tr h="787455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SOSIAL</a:t>
                      </a:r>
                      <a:endParaRPr lang="en-MY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DAPAT BERKENALAN SESAMA UMAT ISLAM</a:t>
                      </a:r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/ WALAUPUN BERBEZA BANGSA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070780"/>
                  </a:ext>
                </a:extLst>
              </a:tr>
              <a:tr h="787455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* DAKWAH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MENYEMARAKKAN PERKEMBANGAN DAKWAH ISLAM </a:t>
                      </a:r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/ KE SELURUH ALAM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920623"/>
                  </a:ext>
                </a:extLst>
              </a:tr>
              <a:tr h="787455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* POLITIK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MENZAHIRKAN KEKUATAN UMAT ISLAM </a:t>
                      </a:r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/ DALAM MELAKSANAKAN IBADAH KEPADA ALLAH SWT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288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7568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6CD17-E112-4856-AAD8-E78C9AA70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52441"/>
            <a:ext cx="8911687" cy="681230"/>
          </a:xfrm>
        </p:spPr>
        <p:txBody>
          <a:bodyPr/>
          <a:lstStyle/>
          <a:p>
            <a:pPr algn="ctr"/>
            <a:r>
              <a:rPr lang="en-US" dirty="0"/>
              <a:t>SOLAT SUNAT DHUHA &amp; GERHANA</a:t>
            </a:r>
            <a:endParaRPr lang="en-MY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530F3E2-E822-495B-BABD-E23CF2CD40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7009" y="1033672"/>
            <a:ext cx="9927602" cy="41214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D7BD0D-D1B1-4FD9-BBD0-6FD45D96AB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9775" y="5261112"/>
            <a:ext cx="9834836" cy="97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156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73E67-93EE-426A-8E02-DDAAB457C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0835" y="278297"/>
            <a:ext cx="9463777" cy="914400"/>
          </a:xfrm>
        </p:spPr>
        <p:txBody>
          <a:bodyPr/>
          <a:lstStyle/>
          <a:p>
            <a:r>
              <a:rPr lang="en-US" dirty="0"/>
              <a:t>KAIFIAT SOLAT GERHANA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8FFCF-FD8A-4FA5-BE75-0705FE28C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6435" y="1311965"/>
            <a:ext cx="10378177" cy="2464906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NIAT</a:t>
            </a:r>
            <a:r>
              <a:rPr lang="en-US" sz="2400" dirty="0"/>
              <a:t>- NIAT MENGERJAKAN SOLAT SUNAT GERHANA(“SAHAJA AKU SOLAT SUNAT GERHANA MATAHARI /GERHANA BULAN  2 RAKAAT KERANA ALLAH TAALA”)</a:t>
            </a:r>
          </a:p>
          <a:p>
            <a:r>
              <a:rPr lang="en-US" sz="2400" dirty="0">
                <a:solidFill>
                  <a:srgbClr val="FF0000"/>
                </a:solidFill>
              </a:rPr>
              <a:t>BILANGAN RAKAAT </a:t>
            </a:r>
            <a:r>
              <a:rPr lang="en-US" sz="2400" dirty="0"/>
              <a:t>: -  DILAKUKAN 2 RAKAAT                                     - </a:t>
            </a:r>
          </a:p>
          <a:p>
            <a:r>
              <a:rPr lang="en-US" sz="2400" dirty="0">
                <a:solidFill>
                  <a:srgbClr val="FF0000"/>
                </a:solidFill>
              </a:rPr>
              <a:t>CARA PELAKSANAAN</a:t>
            </a:r>
            <a:r>
              <a:rPr lang="en-US" sz="2400" dirty="0"/>
              <a:t>:  DIGALAKKAN SECARA BERJEMAAH</a:t>
            </a:r>
          </a:p>
          <a:p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4182097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1982D-2640-4C8A-B58A-53A59645B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185530"/>
            <a:ext cx="8911687" cy="54334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SOLAT SUNAT ISTIKHARAH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AB4D9-6B06-4B29-80B8-FC269F9F4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3757" y="728870"/>
            <a:ext cx="9940855" cy="5777947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1. NYATAKAN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SOLAT SUNAT ISTIKHARAH.</a:t>
            </a:r>
          </a:p>
          <a:p>
            <a:r>
              <a:rPr lang="en-US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SOLAT SUNAT ISTIKHARAH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SOLAT SUNAT UNTUK MEMOHON PETUNJUK ALLAH DALAM MENNTUKAN PILIHAN</a:t>
            </a:r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2.  JELASKAN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HIKMAH SOLAT SUNAT ISTIKHARAH.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HIKMAH SOLAT SUNAT  ISTIKHARAH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MENINGKATKAN KEIMANAN KEPADA ALLAH SWT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/ KERANA MELAKSANAKAN SUNNAH RASULULLAH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MENJAUHI DARIPADA PERBUATAN SYIRIK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/ KERANA BERGANTUNG KEPADA ALLAH SWT.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993969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1982D-2640-4C8A-B58A-53A59645B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185530"/>
            <a:ext cx="8911687" cy="54334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SOLAT SUNAT TASBIH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AB4D9-6B06-4B29-80B8-FC269F9F4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3757" y="728870"/>
            <a:ext cx="9940855" cy="5777947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3. NYATAKAN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SOLAT SUNAT TASBIH.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SOLAT SUNAT TASBIH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SOLAT SUNAT KHUSUS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YANG MENGANDUNGI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BACAAN TASBIH 300 KALI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PADA KESELURUHAN SOLAT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4. NYATAKAN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HUKUM MENGERJAKAN SOLAT SUNAT TASBIH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HUKUMNYA: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SUNAT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5. JELASKAN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HIKMAH SOLAT SUNAT TASBIH.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HIKMAH SOLAT SUNAT TASBIH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MENDAPAT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KEAMPUNAN ALLAH SWT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/ KERANA MELAKSANAKAN SUNNAH RASULULLAH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MEMBERI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KETENANGAN JIWA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/ KERANA BANYAK BERZIKIR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MENDAPAT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GANJARAN YANG BESAR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DARIPADA ALLAH SWT/ KERANA BANYAK BERTASBIH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960247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73E67-93EE-426A-8E02-DDAAB457C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0835" y="278297"/>
            <a:ext cx="9463777" cy="914400"/>
          </a:xfrm>
        </p:spPr>
        <p:txBody>
          <a:bodyPr/>
          <a:lstStyle/>
          <a:p>
            <a:r>
              <a:rPr lang="en-US" dirty="0"/>
              <a:t>KAIFIAT SOLAT TASBIH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8FFCF-FD8A-4FA5-BE75-0705FE28C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6435" y="954156"/>
            <a:ext cx="10378177" cy="5751443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NIAT</a:t>
            </a:r>
            <a:r>
              <a:rPr lang="en-US" sz="2400" dirty="0"/>
              <a:t>- NIAT MENGERJAKAN SOLAT SUNAT TASBIN(“SAHAJA AKU SOLAT SUNAT TASBIH  2 RAKAAT KERANA ALLAH TAALA”)</a:t>
            </a:r>
          </a:p>
          <a:p>
            <a:r>
              <a:rPr lang="en-US" sz="2400" dirty="0">
                <a:solidFill>
                  <a:srgbClr val="FF0000"/>
                </a:solidFill>
              </a:rPr>
              <a:t>BILANGAN RAKAAT </a:t>
            </a:r>
            <a:r>
              <a:rPr lang="en-US" sz="2400" dirty="0"/>
              <a:t>: -  DILAKUKAN 2 RAKAAT  2 SALAM</a:t>
            </a:r>
          </a:p>
          <a:p>
            <a:r>
              <a:rPr lang="en-US" sz="2400" dirty="0"/>
              <a:t>                                     - DILAKUKAN 4 RAKAAT 1 SALAM</a:t>
            </a:r>
          </a:p>
          <a:p>
            <a:r>
              <a:rPr lang="en-US" sz="2400" dirty="0">
                <a:solidFill>
                  <a:srgbClr val="FF0000"/>
                </a:solidFill>
              </a:rPr>
              <a:t>CARA PELAKSANAAN</a:t>
            </a:r>
            <a:r>
              <a:rPr lang="en-US" sz="2400" dirty="0"/>
              <a:t>:  DILAKUKAN SECARA BERSENDIRIAN/DILAKUKAN SECARA BERJEMAAH</a:t>
            </a:r>
          </a:p>
          <a:p>
            <a:r>
              <a:rPr lang="en-US" sz="2400" dirty="0">
                <a:solidFill>
                  <a:srgbClr val="FF0000"/>
                </a:solidFill>
              </a:rPr>
              <a:t>ADA BACAAN TASBIH</a:t>
            </a:r>
          </a:p>
          <a:p>
            <a:r>
              <a:rPr lang="en-US" sz="2400" dirty="0">
                <a:solidFill>
                  <a:srgbClr val="FF0000"/>
                </a:solidFill>
              </a:rPr>
              <a:t>RAKAAT PERTAMA</a:t>
            </a:r>
            <a:r>
              <a:rPr lang="en-US" sz="2400" dirty="0"/>
              <a:t>: MEMBACA SURAH AL FATIHAH DAN SURAH AL KAFIRUN ATAU SURAH LAIN</a:t>
            </a:r>
          </a:p>
          <a:p>
            <a:r>
              <a:rPr lang="en-US" sz="2400" dirty="0">
                <a:solidFill>
                  <a:srgbClr val="FF0000"/>
                </a:solidFill>
              </a:rPr>
              <a:t>RAKAAT KEDUA </a:t>
            </a:r>
            <a:r>
              <a:rPr lang="en-US" sz="2400" dirty="0"/>
              <a:t>: MEMBACA SURAH AL FATIHAN DAN SURAH AL IKHLAS ATAU SURAH LAIN</a:t>
            </a:r>
          </a:p>
          <a:p>
            <a:r>
              <a:rPr lang="en-US" sz="2400" dirty="0">
                <a:solidFill>
                  <a:srgbClr val="FF0000"/>
                </a:solidFill>
              </a:rPr>
              <a:t>MENYEMPURNAKAN RUKUN-RUKUN </a:t>
            </a:r>
            <a:r>
              <a:rPr lang="en-US" sz="2400" dirty="0"/>
              <a:t>YANG LAIN SEHINGGA SALAM</a:t>
            </a:r>
          </a:p>
          <a:p>
            <a:r>
              <a:rPr lang="en-US" sz="2400" dirty="0">
                <a:solidFill>
                  <a:srgbClr val="FF0000"/>
                </a:solidFill>
              </a:rPr>
              <a:t>BERDOA</a:t>
            </a:r>
            <a:r>
              <a:rPr lang="en-US" sz="2400" dirty="0"/>
              <a:t> DENGAN DOA YANG SESUAI</a:t>
            </a:r>
          </a:p>
          <a:p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31727560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C0789-2F1F-4084-80DC-E8390EB79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152400"/>
            <a:ext cx="5345127" cy="602975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 SEMBELIHAN </a:t>
            </a:r>
            <a:endParaRPr lang="en-MY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33286-ED97-49F2-BD41-575588B24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913" y="609601"/>
            <a:ext cx="10510699" cy="60960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1. APAKAH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SEMBELIHAN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MY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SEMBELIHAN</a:t>
            </a:r>
            <a:r>
              <a:rPr lang="en-MY" sz="2400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</a:p>
          <a:p>
            <a:r>
              <a:rPr lang="en-MY" sz="2400" dirty="0">
                <a:latin typeface="Aharoni" panose="02010803020104030203" pitchFamily="2" charset="-79"/>
                <a:cs typeface="Aharoni" panose="02010803020104030203" pitchFamily="2" charset="-79"/>
              </a:rPr>
              <a:t>MENYEMBELIH </a:t>
            </a:r>
            <a:r>
              <a:rPr lang="en-MY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BINATANG /YANG HALAL DIMAKAN DAGINGNYA/ </a:t>
            </a:r>
            <a:r>
              <a:rPr lang="en-MY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DENGAN CARA MEMUTUSKAN URAT HALKUM DAN URAT MARIK.</a:t>
            </a: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2. APAKAH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HUKUM SEMBELIHAN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HUKUM SEMBELIHAN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WAJIB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(SUPAYA HALAL DIMAKAN DAGINGNYA)</a:t>
            </a: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3. NYATAKAN RUKUN SEMBELIHAN.</a:t>
            </a:r>
          </a:p>
          <a:p>
            <a:r>
              <a:rPr lang="en-MY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TIGA RUKUN SEMBELIHAN:</a:t>
            </a:r>
            <a:endParaRPr lang="en-MY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MY" sz="2400" dirty="0">
                <a:latin typeface="Aharoni" panose="02010803020104030203" pitchFamily="2" charset="-79"/>
                <a:cs typeface="Aharoni" panose="02010803020104030203" pitchFamily="2" charset="-79"/>
              </a:rPr>
              <a:t>PENYEMBELIH</a:t>
            </a:r>
          </a:p>
          <a:p>
            <a:r>
              <a:rPr lang="en-MY" sz="2400" dirty="0">
                <a:latin typeface="Aharoni" panose="02010803020104030203" pitchFamily="2" charset="-79"/>
                <a:cs typeface="Aharoni" panose="02010803020104030203" pitchFamily="2" charset="-79"/>
              </a:rPr>
              <a:t>BINATANG SEMBELIHAN</a:t>
            </a:r>
          </a:p>
          <a:p>
            <a:r>
              <a:rPr lang="en-MY" sz="2400" dirty="0">
                <a:latin typeface="Aharoni" panose="02010803020104030203" pitchFamily="2" charset="-79"/>
                <a:cs typeface="Aharoni" panose="02010803020104030203" pitchFamily="2" charset="-79"/>
              </a:rPr>
              <a:t>ALAT SEMBELIHAN</a:t>
            </a:r>
          </a:p>
          <a:p>
            <a:endParaRPr lang="en-MY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007185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5A68B-68C8-40F3-B6A9-5E0985901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105" y="265043"/>
            <a:ext cx="8335617" cy="596348"/>
          </a:xfrm>
        </p:spPr>
        <p:txBody>
          <a:bodyPr/>
          <a:lstStyle/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4. JELASKAN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SYARAT-SYARAT  SAH SEMBELIHAN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endParaRPr lang="en-MY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7F88132-F5A5-4F0B-B8A0-46180562A34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4070" y="1152939"/>
          <a:ext cx="11476382" cy="4426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7826">
                  <a:extLst>
                    <a:ext uri="{9D8B030D-6E8A-4147-A177-3AD203B41FA5}">
                      <a16:colId xmlns:a16="http://schemas.microsoft.com/office/drawing/2014/main" val="2546313855"/>
                    </a:ext>
                  </a:extLst>
                </a:gridCol>
                <a:gridCol w="9488556">
                  <a:extLst>
                    <a:ext uri="{9D8B030D-6E8A-4147-A177-3AD203B41FA5}">
                      <a16:colId xmlns:a16="http://schemas.microsoft.com/office/drawing/2014/main" val="3059783889"/>
                    </a:ext>
                  </a:extLst>
                </a:gridCol>
              </a:tblGrid>
              <a:tr h="582485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FF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RUKUN</a:t>
                      </a:r>
                      <a:endParaRPr lang="en-MY" sz="2000" dirty="0">
                        <a:solidFill>
                          <a:srgbClr val="FFFF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SYARAT SAH SEMBELIHAN 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030871"/>
                  </a:ext>
                </a:extLst>
              </a:tr>
              <a:tr h="1343078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PENYEMBELIH</a:t>
                      </a:r>
                      <a:endParaRPr lang="en-MY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000" dirty="0" err="1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Beragama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Islam @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ahli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kitab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000" dirty="0" err="1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Niat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kerana Allah SWT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742022"/>
                  </a:ext>
                </a:extLst>
              </a:tr>
              <a:tr h="1343078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BINATANG SEMBELIHAN</a:t>
                      </a:r>
                      <a:endParaRPr lang="en-MY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000" dirty="0" err="1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Memutuskan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urat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halkum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dan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urat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marik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dengan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segera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dan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sekali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sembelihan</a:t>
                      </a:r>
                      <a:endParaRPr lang="en-US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Masih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mempunyai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hayat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mustaqirah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961587"/>
                  </a:ext>
                </a:extLst>
              </a:tr>
              <a:tr h="1157584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ALAT SEMBELIHAN</a:t>
                      </a:r>
                      <a:endParaRPr lang="en-MY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-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Alat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yang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boleh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melukakan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haiwan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kecuali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kuku,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gigi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dan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tulang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070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778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5A68B-68C8-40F3-B6A9-5E0985901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104" y="265043"/>
            <a:ext cx="11555895" cy="59634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5. 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JELASKAN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PERKARA SUNAT SEMBELIHAN &amp; </a:t>
            </a:r>
            <a:r>
              <a:rPr lang="en-US" sz="2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PERKARA MAKRUH SEMBELIHAN</a:t>
            </a:r>
          </a:p>
          <a:p>
            <a:endParaRPr lang="en-MY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7F88132-F5A5-4F0B-B8A0-46180562A34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4070" y="1152939"/>
          <a:ext cx="11052313" cy="34428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5624">
                  <a:extLst>
                    <a:ext uri="{9D8B030D-6E8A-4147-A177-3AD203B41FA5}">
                      <a16:colId xmlns:a16="http://schemas.microsoft.com/office/drawing/2014/main" val="2546313855"/>
                    </a:ext>
                  </a:extLst>
                </a:gridCol>
                <a:gridCol w="4487937">
                  <a:extLst>
                    <a:ext uri="{9D8B030D-6E8A-4147-A177-3AD203B41FA5}">
                      <a16:colId xmlns:a16="http://schemas.microsoft.com/office/drawing/2014/main" val="2599501618"/>
                    </a:ext>
                  </a:extLst>
                </a:gridCol>
                <a:gridCol w="5748752">
                  <a:extLst>
                    <a:ext uri="{9D8B030D-6E8A-4147-A177-3AD203B41FA5}">
                      <a16:colId xmlns:a16="http://schemas.microsoft.com/office/drawing/2014/main" val="3059783889"/>
                    </a:ext>
                  </a:extLst>
                </a:gridCol>
              </a:tblGrid>
              <a:tr h="511826">
                <a:tc>
                  <a:txBody>
                    <a:bodyPr/>
                    <a:lstStyle/>
                    <a:p>
                      <a:r>
                        <a:rPr lang="en-MY" sz="2000" dirty="0">
                          <a:solidFill>
                            <a:srgbClr val="FFFF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000" dirty="0">
                          <a:solidFill>
                            <a:srgbClr val="FFFF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PERKARA SUNAT SEMBELIHAN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PERKARA MAKRUH SEMBELIHAN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030871"/>
                  </a:ext>
                </a:extLst>
              </a:tr>
              <a:tr h="511826">
                <a:tc>
                  <a:txBody>
                    <a:bodyPr/>
                    <a:lstStyle/>
                    <a:p>
                      <a:r>
                        <a:rPr lang="en-MY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MEMBACA BASMALAH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TIDAK MEMBACA BASMALAH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710046"/>
                  </a:ext>
                </a:extLst>
              </a:tr>
              <a:tr h="615999">
                <a:tc>
                  <a:txBody>
                    <a:bodyPr/>
                    <a:lstStyle/>
                    <a:p>
                      <a:r>
                        <a:rPr lang="en-MY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MENGADAP KIBLAT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TIDAK MENGADAP KIBLAT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742022"/>
                  </a:ext>
                </a:extLst>
              </a:tr>
              <a:tr h="444196">
                <a:tc>
                  <a:txBody>
                    <a:bodyPr/>
                    <a:lstStyle/>
                    <a:p>
                      <a:r>
                        <a:rPr lang="en-MY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PADA WAKTU SIANG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endParaRPr lang="en-US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PADA WAKTU MALAM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961587"/>
                  </a:ext>
                </a:extLst>
              </a:tr>
              <a:tr h="1017162">
                <a:tc>
                  <a:txBody>
                    <a:bodyPr/>
                    <a:lstStyle/>
                    <a:p>
                      <a:r>
                        <a:rPr lang="en-MY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-  ALAT YANG TAJAM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-  ALAT YANG TUMPUL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070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44887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33286-ED97-49F2-BD41-575588B24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913" y="609600"/>
            <a:ext cx="10510699" cy="5459895"/>
          </a:xfrm>
        </p:spPr>
        <p:txBody>
          <a:bodyPr>
            <a:normAutofit/>
          </a:bodyPr>
          <a:lstStyle/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6.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NYATAKAN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HIKMAH SEMBELIHAN</a:t>
            </a:r>
          </a:p>
          <a:p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u="sng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HIKMAH SEMBELIHAN</a:t>
            </a:r>
            <a:r>
              <a:rPr lang="en-US" sz="3200" u="sng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DAPAT MEMBEZAKAN/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DAGING YANG HALAL DENGAN DAGING YANG HARAM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DAPAT MENGHINDARKAN  DIRI DARIPADA PENYAKIT /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YANG TERDAPAT DALAM BINATANG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DAPAT MEMPERCEPATKAN /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PROSES KEMATIAN BINATANG</a:t>
            </a:r>
            <a:endParaRPr lang="en-MY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9431863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32C9D-E40F-4746-8482-313A7FB3F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11427"/>
            <a:ext cx="8911687" cy="62947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PERKAHWINAN (UNIT 1)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AC51F-287E-4AB2-9003-6C6C7D6B8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1965" y="940905"/>
            <a:ext cx="10192647" cy="5605669"/>
          </a:xfrm>
        </p:spPr>
        <p:txBody>
          <a:bodyPr/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1. NYATAKAN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PERKAHWINAN.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AKAD 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YANG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MENGHALALKAN PERSETUBUHAN 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ANTARA LELAKI DENGAN PEREMPUAN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MENURUT HUKUM SYARAK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2.JELASKAN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HUKUM PERKAHWINAN BERIKUT: </a:t>
            </a:r>
          </a:p>
          <a:p>
            <a:endParaRPr lang="en-MY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6F8807C-A065-4B8A-8CBB-82A0FE0508B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4069" y="2663687"/>
          <a:ext cx="11661913" cy="3917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8866">
                  <a:extLst>
                    <a:ext uri="{9D8B030D-6E8A-4147-A177-3AD203B41FA5}">
                      <a16:colId xmlns:a16="http://schemas.microsoft.com/office/drawing/2014/main" val="1199598872"/>
                    </a:ext>
                  </a:extLst>
                </a:gridCol>
                <a:gridCol w="10033047">
                  <a:extLst>
                    <a:ext uri="{9D8B030D-6E8A-4147-A177-3AD203B41FA5}">
                      <a16:colId xmlns:a16="http://schemas.microsoft.com/office/drawing/2014/main" val="3231609328"/>
                    </a:ext>
                  </a:extLst>
                </a:gridCol>
              </a:tblGrid>
              <a:tr h="60750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HARUS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TIADA DESAKAN  ATAU HALANGAN UNTUK BERKAHWIN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009780"/>
                  </a:ext>
                </a:extLst>
              </a:tr>
              <a:tr h="60750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HARUS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TIADA DESAKAN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ATAU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HALANGAN UNTUK BERKAHWIN</a:t>
                      </a:r>
                      <a:endParaRPr lang="en-MY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268003"/>
                  </a:ext>
                </a:extLst>
              </a:tr>
              <a:tr h="60750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SUNAT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MEMPUNYAI KEINGINAN</a:t>
                      </a:r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UNTUK BERKAHWIN DAN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MAMPU</a:t>
                      </a:r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MENYEDIAKAN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NAFKAH ZAHIR DAN BATIN</a:t>
                      </a:r>
                      <a:endParaRPr lang="en-MY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91170"/>
                  </a:ext>
                </a:extLst>
              </a:tr>
              <a:tr h="60750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WAJIB 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BIMBANG MELAKUKAN MAKSIAT </a:t>
                      </a:r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SEKIRANYA TIDAK BERKAHWIN DAN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MAMPU</a:t>
                      </a:r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MEMBERIKAN NAFKAH ZAHIR DAN BATIN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446197"/>
                  </a:ext>
                </a:extLst>
              </a:tr>
              <a:tr h="60750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MAKRUH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ADA KEINGINAN BERKAHWIN </a:t>
                      </a:r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TETAPI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TIDAK MAMPU </a:t>
                      </a:r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MEMBERI NAFKAH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18678"/>
                  </a:ext>
                </a:extLst>
              </a:tr>
              <a:tr h="693307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HARAM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BERTUJUAN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MENZALIMI</a:t>
                      </a:r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 ATAU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MEMUDARATKAN ISTERI</a:t>
                      </a:r>
                      <a:endParaRPr lang="en-MY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5725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98799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D2825-EA41-4B3A-A328-50769B984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9686" y="185531"/>
            <a:ext cx="10364925" cy="6414052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1</a:t>
            </a:r>
            <a:r>
              <a:rPr lang="en-US" sz="3200" dirty="0">
                <a:solidFill>
                  <a:srgbClr val="FF0000"/>
                </a:solidFill>
              </a:rPr>
              <a:t>.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NYATAKAN  EMPAT RUKUN NIKAH.   ( S I S W A )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A. 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BAKAL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SUAMI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B.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BAKAL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ISTERI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C. 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ORANG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SAKSI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D. WALI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 LAFAZ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AKAD</a:t>
            </a:r>
          </a:p>
          <a:p>
            <a:endParaRPr lang="en-US" sz="24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fontAlgn="t">
              <a:buNone/>
            </a:pPr>
            <a:endParaRPr lang="en-US" b="1" dirty="0"/>
          </a:p>
          <a:p>
            <a:pPr marL="0" indent="0" fontAlgn="t">
              <a:buNone/>
            </a:pPr>
            <a:endParaRPr lang="en-MY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8169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D2825-EA41-4B3A-A328-50769B984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9686" y="185531"/>
            <a:ext cx="10364925" cy="6414052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sz="3200" dirty="0">
                <a:solidFill>
                  <a:srgbClr val="FF0000"/>
                </a:solidFill>
              </a:rPr>
              <a:t>3. 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SENARAIKAN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EMPAT GOLONGAN WANITA YANG HARAM DIKAHWINI DISEBABKAN KETURUNAN.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A. IBU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B. NENEK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C. ANAK PEREMPUAN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 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CUCU PEREMPUAN</a:t>
            </a:r>
          </a:p>
          <a:p>
            <a:endParaRPr lang="en-US" sz="32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fontAlgn="t">
              <a:buNone/>
            </a:pPr>
            <a:endParaRPr lang="en-US" b="1" dirty="0"/>
          </a:p>
          <a:p>
            <a:pPr marL="0" indent="0" fontAlgn="t">
              <a:buNone/>
            </a:pPr>
            <a:endParaRPr lang="en-MY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681321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D2825-EA41-4B3A-A328-50769B984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9686" y="185531"/>
            <a:ext cx="10364925" cy="6414052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sz="3200" dirty="0">
                <a:solidFill>
                  <a:srgbClr val="FF0000"/>
                </a:solidFill>
              </a:rPr>
              <a:t>4. 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SENARAIKAN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 GOLONGAN WANITA YANG HARAM DIKAHWINI SEMENTARA.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A. PEREMPUAN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MASIH ISTERI ORANG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B. PEREMPUAN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MUSYRIK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/SEHINGGA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 MASUK ISLAM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C. ISTERI YANG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 TALAK TIGA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32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fontAlgn="t">
              <a:buNone/>
            </a:pPr>
            <a:endParaRPr lang="en-US" b="1" dirty="0"/>
          </a:p>
          <a:p>
            <a:pPr marL="0" indent="0" fontAlgn="t">
              <a:buNone/>
            </a:pPr>
            <a:endParaRPr lang="en-MY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40813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D2825-EA41-4B3A-A328-50769B984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9686" y="185531"/>
            <a:ext cx="10364925" cy="6414052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sz="3200" dirty="0">
                <a:solidFill>
                  <a:srgbClr val="FF0000"/>
                </a:solidFill>
              </a:rPr>
              <a:t>5. 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NYATAKAN 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 SYARAT BAKAL ISTERI.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A.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ISLAM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B.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PEREMPUAN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YANG  TELAH DIKENAL PASTI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C. BUKAN MAHRAM KEPADA SUAMI</a:t>
            </a:r>
            <a:endParaRPr lang="en-MY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209361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C61DD-A94F-431D-B119-516EAB269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913" y="516835"/>
            <a:ext cx="10510699" cy="6341166"/>
          </a:xfrm>
        </p:spPr>
        <p:txBody>
          <a:bodyPr>
            <a:noAutofit/>
          </a:bodyPr>
          <a:lstStyle/>
          <a:p>
            <a:r>
              <a:rPr lang="en-US" sz="2000" i="1" dirty="0">
                <a:latin typeface="Aharoni" panose="02010803020104030203" pitchFamily="2" charset="-79"/>
                <a:cs typeface="Aharoni" panose="02010803020104030203" pitchFamily="2" charset="-79"/>
              </a:rPr>
              <a:t>. </a:t>
            </a:r>
          </a:p>
          <a:p>
            <a:r>
              <a:rPr lang="en-US" sz="2000" i="1" dirty="0">
                <a:latin typeface="Aharoni" panose="02010803020104030203" pitchFamily="2" charset="-79"/>
                <a:cs typeface="Aharoni" panose="02010803020104030203" pitchFamily="2" charset="-79"/>
              </a:rPr>
              <a:t>6. </a:t>
            </a:r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NYATAKAN </a:t>
            </a:r>
            <a:r>
              <a:rPr lang="en-US" sz="28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WALI</a:t>
            </a:r>
            <a:endParaRPr lang="en-US" sz="2800" i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ORANG YANG </a:t>
            </a:r>
            <a:r>
              <a:rPr lang="en-US" sz="28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MEMPUNYAI KELAYAKAN UNTUK MENIKAHKAN </a:t>
            </a:r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PENGANTIN PEREMPUAN </a:t>
            </a:r>
          </a:p>
          <a:p>
            <a:pPr marL="0" indent="0">
              <a:buNone/>
            </a:pPr>
            <a:endParaRPr lang="en-US" sz="2800" i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7. NYATAKAN </a:t>
            </a:r>
            <a:r>
              <a:rPr lang="en-US" sz="28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SEBAB PERPINDAHAN WALI</a:t>
            </a:r>
            <a:endParaRPr lang="en-US" sz="2800" i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 TIADA </a:t>
            </a:r>
            <a:r>
              <a:rPr lang="en-US" sz="28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WALI NASAB</a:t>
            </a:r>
          </a:p>
          <a:p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WALI </a:t>
            </a:r>
            <a:r>
              <a:rPr lang="en-US" sz="28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HILANG </a:t>
            </a:r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DAN </a:t>
            </a:r>
            <a:r>
              <a:rPr lang="en-US" sz="28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TIDAK DAPAT DIKESAN</a:t>
            </a:r>
          </a:p>
          <a:p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WALI </a:t>
            </a:r>
            <a:r>
              <a:rPr lang="en-US" sz="28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ENGGAN MEWALIKAN </a:t>
            </a:r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PERNIKAHAN</a:t>
            </a:r>
          </a:p>
          <a:p>
            <a:endParaRPr lang="en-US" sz="2800" i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en-MY" sz="2000" i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847901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C61DD-A94F-431D-B119-516EAB269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913" y="251791"/>
            <a:ext cx="10510699" cy="6606210"/>
          </a:xfrm>
        </p:spPr>
        <p:txBody>
          <a:bodyPr>
            <a:noAutofit/>
          </a:bodyPr>
          <a:lstStyle/>
          <a:p>
            <a:r>
              <a:rPr lang="en-US" sz="2000" i="1" dirty="0">
                <a:latin typeface="Aharoni" panose="02010803020104030203" pitchFamily="2" charset="-79"/>
                <a:cs typeface="Aharoni" panose="02010803020104030203" pitchFamily="2" charset="-79"/>
              </a:rPr>
              <a:t>.8. </a:t>
            </a:r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NYATAKAN </a:t>
            </a:r>
            <a:r>
              <a:rPr lang="en-US" sz="28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MEMINANG</a:t>
            </a:r>
            <a:endParaRPr lang="en-US" sz="2800" i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8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LAMARAN SEORANG LELAKI KEPADA SEORANG PEREMPUAN </a:t>
            </a:r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UNTUK DIJADIKAN ISTERI / MENURUT URUF SETEMPAT</a:t>
            </a:r>
          </a:p>
          <a:p>
            <a:pPr marL="0" indent="0">
              <a:buNone/>
            </a:pPr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9. NYATAKAN </a:t>
            </a:r>
            <a:r>
              <a:rPr lang="en-US" sz="28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HUKUM MELIHAT PREMPUAN YANG HENDAK DI PINANG</a:t>
            </a:r>
            <a:endParaRPr lang="en-US" sz="2800" i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 SUNAT</a:t>
            </a:r>
          </a:p>
          <a:p>
            <a:endParaRPr lang="en-US" sz="2800" i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10. NYATAKAN </a:t>
            </a:r>
            <a:r>
              <a:rPr lang="en-US" sz="28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ANGGOTA PEREMPUAN </a:t>
            </a:r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YANG HARUS DILIHAT OLEH BAKAL SUAMI</a:t>
            </a:r>
            <a:endParaRPr lang="en-US" sz="2800" i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 1. </a:t>
            </a:r>
            <a:r>
              <a:rPr lang="en-US" sz="2800" b="1" i="1" dirty="0">
                <a:latin typeface="Aharoni" panose="02010803020104030203" pitchFamily="2" charset="-79"/>
                <a:cs typeface="Aharoni" panose="02010803020104030203" pitchFamily="2" charset="-79"/>
              </a:rPr>
              <a:t>MUKA</a:t>
            </a:r>
            <a:endParaRPr lang="en-US" sz="2800" b="1" i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2. </a:t>
            </a:r>
            <a:r>
              <a:rPr lang="en-US" sz="2800" i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KEDUA TAPAK TANGAN</a:t>
            </a:r>
          </a:p>
          <a:p>
            <a:pPr marL="0" indent="0">
              <a:buNone/>
            </a:pPr>
            <a:endParaRPr lang="en-MY" sz="2000" i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453278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D2825-EA41-4B3A-A328-50769B984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9686" y="185531"/>
            <a:ext cx="10364925" cy="6414052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11</a:t>
            </a:r>
            <a:r>
              <a:rPr lang="en-US" sz="3200" dirty="0">
                <a:solidFill>
                  <a:srgbClr val="FF0000"/>
                </a:solidFill>
              </a:rPr>
              <a:t>. 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JELASKAN 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 TANGGUNGJAWAB SUAMI.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A. MENYEDIAKAN SEGALA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KEPERLUAN ASAS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B. MEMBERIKAN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LAYANAN YANG BAIK  KEPADA ISTERI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C. MEMBERIKAN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DIDIKAN AGAMA SECUKUPNYA 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KEPADA ISTERI DAN ANAK.</a:t>
            </a:r>
          </a:p>
          <a:p>
            <a:endParaRPr lang="en-MY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075745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D2825-EA41-4B3A-A328-50769B984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9686" y="185531"/>
            <a:ext cx="10364925" cy="6414052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12.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JELASKAN 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 TANGGUNGJAWAB ISTERI.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A.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MENTAATI PERINTAH SUAMI / 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SELAGI TIDAK BERTENTANGAN  DENGAN HUKUM SYARAK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B.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MENJAGA  MARUAH DAN HARTA 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SUAMI</a:t>
            </a:r>
            <a:endParaRPr lang="en-MY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623333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C61DD-A94F-431D-B119-516EAB269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913" y="516835"/>
            <a:ext cx="10510699" cy="6341166"/>
          </a:xfrm>
        </p:spPr>
        <p:txBody>
          <a:bodyPr>
            <a:noAutofit/>
          </a:bodyPr>
          <a:lstStyle/>
          <a:p>
            <a:r>
              <a:rPr lang="en-US" sz="2000" i="1" dirty="0">
                <a:latin typeface="Aharoni" panose="02010803020104030203" pitchFamily="2" charset="-79"/>
                <a:cs typeface="Aharoni" panose="02010803020104030203" pitchFamily="2" charset="-79"/>
              </a:rPr>
              <a:t>. 13. JELAS</a:t>
            </a:r>
            <a:r>
              <a:rPr lang="en-US" sz="28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JELASKAN DUA TANGGUNGJAWAB SUAMI ISTERI DALAM ASPEK BERIKUT:</a:t>
            </a:r>
            <a:endParaRPr lang="en-US" sz="2800" i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en-MY" sz="2000" i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8448405-53FE-4453-9298-46555D11D0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21703"/>
              </p:ext>
            </p:extLst>
          </p:nvPr>
        </p:nvGraphicFramePr>
        <p:xfrm>
          <a:off x="687388" y="1457738"/>
          <a:ext cx="9472613" cy="55619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249">
                  <a:extLst>
                    <a:ext uri="{9D8B030D-6E8A-4147-A177-3AD203B41FA5}">
                      <a16:colId xmlns:a16="http://schemas.microsoft.com/office/drawing/2014/main" val="132277431"/>
                    </a:ext>
                  </a:extLst>
                </a:gridCol>
                <a:gridCol w="1734363">
                  <a:extLst>
                    <a:ext uri="{9D8B030D-6E8A-4147-A177-3AD203B41FA5}">
                      <a16:colId xmlns:a16="http://schemas.microsoft.com/office/drawing/2014/main" val="1277907795"/>
                    </a:ext>
                  </a:extLst>
                </a:gridCol>
                <a:gridCol w="7112001">
                  <a:extLst>
                    <a:ext uri="{9D8B030D-6E8A-4147-A177-3AD203B41FA5}">
                      <a16:colId xmlns:a16="http://schemas.microsoft.com/office/drawing/2014/main" val="3696220901"/>
                    </a:ext>
                  </a:extLst>
                </a:gridCol>
              </a:tblGrid>
              <a:tr h="968748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ASPEK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HURAIAN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2964"/>
                  </a:ext>
                </a:extLst>
              </a:tr>
              <a:tr h="1368452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AKIDAH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MEMBENTUK AKIDAH </a:t>
                      </a:r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KELUARGA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MEMELIHARA AKIDAH </a:t>
                      </a:r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KELUARGA / DARIPADA FAHAMAN YANG SESAT</a:t>
                      </a:r>
                    </a:p>
                    <a:p>
                      <a:endParaRPr lang="en-US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161366"/>
                  </a:ext>
                </a:extLst>
              </a:tr>
              <a:tr h="1849991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IBADAH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MENDIDIK KELUARGA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MELAKSANAKAN IBADAH DENGAN BETUL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MEMASTIKAN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KELUARGA MENUNAIKAN IBADAH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69979"/>
                  </a:ext>
                </a:extLst>
              </a:tr>
              <a:tr h="968748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AKHLAK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MENUNJUKKAN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AKHLAK YANG MULIA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MENYEMAI SIKAP KASIH SAYANG </a:t>
                      </a:r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SESAMA ANGGOTA KELUARGA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196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02740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D2825-EA41-4B3A-A328-50769B984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9686" y="258417"/>
            <a:ext cx="10364925" cy="6341166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ISU-ISU PERKAHWINAN </a:t>
            </a:r>
          </a:p>
          <a:p>
            <a:endParaRPr lang="en-US" sz="24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14. </a:t>
            </a:r>
            <a:r>
              <a:rPr lang="en-US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NYATAKAN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MAKSUD TALAK.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PEMBUBARAN PERKAHWINAN  OLEH SUAMI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/ DENGAN LAFAZ TALAK YANG JELAS ATAU KIASAN</a:t>
            </a:r>
          </a:p>
          <a:p>
            <a:pPr marL="0" indent="0">
              <a:buNone/>
            </a:pPr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15. SENARAIKAN DUA JENIS TALAK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TALAK RAJ’I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TALAK BAIN</a:t>
            </a: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16. JELASKAN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HUKUM TALAK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BERIKUT: MAKRUH/ HARAM/SUNAT</a:t>
            </a: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fontAlgn="t">
              <a:buNone/>
            </a:pPr>
            <a:endParaRPr lang="en-US" b="1" dirty="0"/>
          </a:p>
          <a:p>
            <a:pPr marL="0" indent="0" fontAlgn="t">
              <a:buNone/>
            </a:pPr>
            <a:endParaRPr lang="en-MY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C1897E1-CCBF-48B8-BA58-70513BE37B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260463"/>
              </p:ext>
            </p:extLst>
          </p:nvPr>
        </p:nvGraphicFramePr>
        <p:xfrm>
          <a:off x="1018691" y="4625009"/>
          <a:ext cx="10364925" cy="1974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8350">
                  <a:extLst>
                    <a:ext uri="{9D8B030D-6E8A-4147-A177-3AD203B41FA5}">
                      <a16:colId xmlns:a16="http://schemas.microsoft.com/office/drawing/2014/main" val="4036476682"/>
                    </a:ext>
                  </a:extLst>
                </a:gridCol>
                <a:gridCol w="8666575">
                  <a:extLst>
                    <a:ext uri="{9D8B030D-6E8A-4147-A177-3AD203B41FA5}">
                      <a16:colId xmlns:a16="http://schemas.microsoft.com/office/drawing/2014/main" val="560684466"/>
                    </a:ext>
                  </a:extLst>
                </a:gridCol>
              </a:tblGrid>
              <a:tr h="55781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C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MAKRUH</a:t>
                      </a:r>
                      <a:endParaRPr lang="en-MY" sz="2400" dirty="0">
                        <a:solidFill>
                          <a:srgbClr val="FFC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SUAMI 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MENCERAIKAN </a:t>
                      </a:r>
                      <a:r>
                        <a:rPr lang="en-US" sz="2400" dirty="0">
                          <a:solidFill>
                            <a:srgbClr val="FFFF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ISTERI YANG BAIK / TANPA SEBAB</a:t>
                      </a:r>
                      <a:endParaRPr lang="en-MY" sz="2400" dirty="0">
                        <a:solidFill>
                          <a:srgbClr val="FFFF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825369"/>
                  </a:ext>
                </a:extLst>
              </a:tr>
              <a:tr h="619914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HARAM</a:t>
                      </a:r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SUAMI MENCERAIKAN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ISTERI DALAM KEADAAN HAID</a:t>
                      </a:r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160488"/>
                  </a:ext>
                </a:extLst>
              </a:tr>
              <a:tr h="796847">
                <a:tc>
                  <a:txBody>
                    <a:bodyPr/>
                    <a:lstStyle/>
                    <a:p>
                      <a:r>
                        <a:rPr lang="en-MY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SUNAT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SUAMI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MENCERAIKAN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ISTERI YANG BERAKHLAK BURUK</a:t>
                      </a:r>
                      <a:endParaRPr lang="en-MY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6054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29640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D2825-EA41-4B3A-A328-50769B984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9686" y="874643"/>
            <a:ext cx="10364925" cy="5724940"/>
          </a:xfrm>
        </p:spPr>
        <p:txBody>
          <a:bodyPr>
            <a:normAutofit/>
          </a:bodyPr>
          <a:lstStyle/>
          <a:p>
            <a:pPr marL="0" indent="0" fontAlgn="t">
              <a:buNone/>
            </a:pP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17.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JELASKAN MAKSUD TALAK BERIKUT</a:t>
            </a:r>
            <a:r>
              <a:rPr lang="en-US" sz="3200" dirty="0"/>
              <a:t>:</a:t>
            </a:r>
            <a:endParaRPr lang="en-MY" sz="3200" dirty="0"/>
          </a:p>
          <a:p>
            <a:pPr fontAlgn="t"/>
            <a:r>
              <a:rPr lang="en-US" sz="3200" b="1" dirty="0">
                <a:solidFill>
                  <a:srgbClr val="FF0000"/>
                </a:solidFill>
              </a:rPr>
              <a:t>TALAK RAJ’IE</a:t>
            </a:r>
            <a:endParaRPr lang="en-MY" sz="3200" dirty="0">
              <a:solidFill>
                <a:srgbClr val="FF0000"/>
              </a:solidFill>
            </a:endParaRPr>
          </a:p>
          <a:p>
            <a:pPr fontAlgn="t"/>
            <a:r>
              <a:rPr lang="en-US" sz="3200" b="1" dirty="0"/>
              <a:t>TALAK YANG </a:t>
            </a:r>
            <a:r>
              <a:rPr lang="en-US" sz="3200" b="1" dirty="0">
                <a:solidFill>
                  <a:srgbClr val="FF0000"/>
                </a:solidFill>
              </a:rPr>
              <a:t>BOLEH RUJUK DALAM TEMPOH IDAH </a:t>
            </a:r>
            <a:r>
              <a:rPr lang="en-US" sz="3200" b="1" dirty="0"/>
              <a:t>/ </a:t>
            </a:r>
            <a:r>
              <a:rPr lang="en-US" sz="3200" b="1" dirty="0">
                <a:solidFill>
                  <a:srgbClr val="FF0000"/>
                </a:solidFill>
              </a:rPr>
              <a:t>TANPA AKAD DAN MAHAR </a:t>
            </a:r>
            <a:r>
              <a:rPr lang="en-US" sz="3200" b="1" dirty="0"/>
              <a:t>YANG BAHARU</a:t>
            </a:r>
          </a:p>
          <a:p>
            <a:pPr marL="0" indent="0" fontAlgn="t">
              <a:buNone/>
            </a:pPr>
            <a:endParaRPr lang="en-MY" sz="3200" dirty="0"/>
          </a:p>
          <a:p>
            <a:pPr fontAlgn="t"/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TALAK BAIN</a:t>
            </a:r>
            <a:endParaRPr lang="en-MY" sz="32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fontAlgn="t"/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TALAK YANG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TIDAK BOLEH DI RUJUK DALAM TEMPOH IDAH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KECUALI DENGAN AKAD NIKAH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DAN MAHAR YANG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BAHARU</a:t>
            </a:r>
            <a:endParaRPr lang="en-MY" sz="32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en-MY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398064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C61DD-A94F-431D-B119-516EAB269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913" y="172278"/>
            <a:ext cx="10510699" cy="6685723"/>
          </a:xfrm>
        </p:spPr>
        <p:txBody>
          <a:bodyPr>
            <a:noAutofit/>
          </a:bodyPr>
          <a:lstStyle/>
          <a:p>
            <a:r>
              <a:rPr lang="en-US" sz="2000" i="1" dirty="0">
                <a:latin typeface="Aharoni" panose="02010803020104030203" pitchFamily="2" charset="-79"/>
                <a:cs typeface="Aharoni" panose="02010803020104030203" pitchFamily="2" charset="-79"/>
              </a:rPr>
              <a:t>. 18.</a:t>
            </a:r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APAKAH </a:t>
            </a:r>
            <a:r>
              <a:rPr lang="en-US" sz="28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FASAKH</a:t>
            </a:r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PEMBUBARAN PERKAHWINAN </a:t>
            </a:r>
            <a:r>
              <a:rPr lang="en-US" sz="28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MELALUI KUASA HAKIM / DENGAN SEBAB-SEBAB TERTENTU </a:t>
            </a:r>
          </a:p>
          <a:p>
            <a:pPr marL="0" indent="0">
              <a:buNone/>
            </a:pPr>
            <a:endParaRPr lang="en-US" sz="2800" i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19. NYATAKAN </a:t>
            </a:r>
            <a:r>
              <a:rPr lang="en-US" sz="28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KHULUK</a:t>
            </a:r>
            <a:endParaRPr lang="en-US" sz="2800" i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 PEMBUBARAN PERKAHWINAN </a:t>
            </a:r>
            <a:r>
              <a:rPr lang="en-US" sz="28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ATAS KEHENDAK ISTERI </a:t>
            </a:r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DENGAN PERSETUJUAN </a:t>
            </a:r>
            <a:r>
              <a:rPr lang="en-US" sz="28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MEMBAYAR GANTI RUGI KEPADA SUAMI</a:t>
            </a:r>
          </a:p>
          <a:p>
            <a:endParaRPr lang="en-US" sz="2800" i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000" i="1" dirty="0">
                <a:latin typeface="Aharoni" panose="02010803020104030203" pitchFamily="2" charset="-79"/>
                <a:cs typeface="Aharoni" panose="02010803020104030203" pitchFamily="2" charset="-79"/>
              </a:rPr>
              <a:t>TAMBAHAN:</a:t>
            </a:r>
          </a:p>
          <a:p>
            <a:pPr marL="0" indent="0">
              <a:buNone/>
            </a:pPr>
            <a:r>
              <a:rPr lang="en-US" sz="2000" i="1" dirty="0">
                <a:latin typeface="Aharoni" panose="02010803020104030203" pitchFamily="2" charset="-79"/>
                <a:cs typeface="Aharoni" panose="02010803020104030203" pitchFamily="2" charset="-79"/>
              </a:rPr>
              <a:t>JELASKAN </a:t>
            </a:r>
            <a:r>
              <a:rPr lang="en-US" sz="20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KESAN FASAKH / KHULUK KEPADA SUAMI ISTERI   (TALAK BAIN)</a:t>
            </a:r>
          </a:p>
          <a:p>
            <a:pPr marL="0" indent="0">
              <a:buNone/>
            </a:pPr>
            <a:r>
              <a:rPr lang="en-US" sz="2000" i="1" dirty="0">
                <a:latin typeface="Aharoni" panose="02010803020104030203" pitchFamily="2" charset="-79"/>
                <a:cs typeface="Aharoni" panose="02010803020104030203" pitchFamily="2" charset="-79"/>
              </a:rPr>
              <a:t> 1. SUAMI ISTERI </a:t>
            </a:r>
            <a:r>
              <a:rPr lang="en-US" sz="20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TIDAK BOLEH RUJUK DALAM TEMPOH IDAH</a:t>
            </a:r>
          </a:p>
          <a:p>
            <a:pPr marL="0" indent="0">
              <a:buNone/>
            </a:pPr>
            <a:r>
              <a:rPr lang="en-US" sz="2000" i="1" dirty="0">
                <a:latin typeface="Aharoni" panose="02010803020104030203" pitchFamily="2" charset="-79"/>
                <a:cs typeface="Aharoni" panose="02010803020104030203" pitchFamily="2" charset="-79"/>
              </a:rPr>
              <a:t>2. </a:t>
            </a:r>
            <a:r>
              <a:rPr lang="en-US" sz="20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BOLEH BERKAHWIN SEMULA</a:t>
            </a:r>
            <a:r>
              <a:rPr lang="en-US" sz="2000" i="1" dirty="0">
                <a:latin typeface="Aharoni" panose="02010803020104030203" pitchFamily="2" charset="-79"/>
                <a:cs typeface="Aharoni" panose="02010803020104030203" pitchFamily="2" charset="-79"/>
              </a:rPr>
              <a:t> DENGAN </a:t>
            </a:r>
            <a:r>
              <a:rPr lang="en-US" sz="20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AKAD  DAN MAHAR YANG BAHARU</a:t>
            </a:r>
          </a:p>
          <a:p>
            <a:pPr marL="0" indent="0">
              <a:buNone/>
            </a:pPr>
            <a:endParaRPr lang="en-MY" sz="2000" i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84203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C61DD-A94F-431D-B119-516EAB269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913" y="622852"/>
            <a:ext cx="10510699" cy="5128591"/>
          </a:xfrm>
        </p:spPr>
        <p:txBody>
          <a:bodyPr>
            <a:noAutofit/>
          </a:bodyPr>
          <a:lstStyle/>
          <a:p>
            <a:r>
              <a:rPr lang="en-US" sz="2000" i="1" dirty="0">
                <a:latin typeface="Aharoni" panose="02010803020104030203" pitchFamily="2" charset="-79"/>
                <a:cs typeface="Aharoni" panose="02010803020104030203" pitchFamily="2" charset="-79"/>
              </a:rPr>
              <a:t>. </a:t>
            </a:r>
          </a:p>
          <a:p>
            <a:r>
              <a:rPr lang="en-US" sz="2000" i="1" dirty="0">
                <a:latin typeface="Aharoni" panose="02010803020104030203" pitchFamily="2" charset="-79"/>
                <a:cs typeface="Aharoni" panose="02010803020104030203" pitchFamily="2" charset="-79"/>
              </a:rPr>
              <a:t>20.</a:t>
            </a:r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APAKAH </a:t>
            </a:r>
            <a:r>
              <a:rPr lang="en-US" sz="28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LIAN</a:t>
            </a:r>
            <a:endParaRPr lang="en-US" sz="2800" i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8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LAFAZ SUMPAH SUAMI / </a:t>
            </a:r>
            <a:r>
              <a:rPr lang="en-US" sz="2800" i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APABILA MENUDUH ISTERINYA </a:t>
            </a:r>
            <a:r>
              <a:rPr lang="en-US" sz="28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BERZINA TANPA ADA EMPAT ORANG SAKSI ATAU </a:t>
            </a:r>
            <a:r>
              <a:rPr lang="en-US" sz="2800" i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MENAFIKAN NASAB</a:t>
            </a:r>
          </a:p>
          <a:p>
            <a:pPr marL="0" indent="0">
              <a:buNone/>
            </a:pPr>
            <a:endParaRPr lang="en-US" sz="2800" i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en-MY" sz="2000" i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687752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C61DD-A94F-431D-B119-516EAB269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913" y="516835"/>
            <a:ext cx="10510699" cy="6341166"/>
          </a:xfrm>
        </p:spPr>
        <p:txBody>
          <a:bodyPr>
            <a:noAutofit/>
          </a:bodyPr>
          <a:lstStyle/>
          <a:p>
            <a:r>
              <a:rPr lang="en-US" sz="2000" i="1" dirty="0">
                <a:latin typeface="Aharoni" panose="02010803020104030203" pitchFamily="2" charset="-79"/>
                <a:cs typeface="Aharoni" panose="02010803020104030203" pitchFamily="2" charset="-79"/>
              </a:rPr>
              <a:t>. 21. </a:t>
            </a:r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APAKAH </a:t>
            </a:r>
            <a:r>
              <a:rPr lang="en-US" sz="28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RUJUK</a:t>
            </a:r>
            <a:endParaRPr lang="en-US" sz="2800" i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8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HAK SUAMI UNTUK MENYAMBUNG KEMBALI IKATAN PERKAHWINAN </a:t>
            </a:r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/ DENGAN ISTERI YANG DICERAIKAN </a:t>
            </a:r>
            <a:r>
              <a:rPr lang="en-US" sz="28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DALAM TEMPOH IDAH </a:t>
            </a:r>
          </a:p>
          <a:p>
            <a:pPr marL="0" indent="0">
              <a:buNone/>
            </a:pPr>
            <a:endParaRPr lang="en-US" sz="2800" i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22. JELASKAN </a:t>
            </a:r>
            <a:r>
              <a:rPr lang="en-US" sz="28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SYARAT RUJUK</a:t>
            </a:r>
          </a:p>
          <a:p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 DENGAN </a:t>
            </a:r>
            <a:r>
              <a:rPr lang="en-US" sz="28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KERELAAN SENDIRI</a:t>
            </a:r>
          </a:p>
          <a:p>
            <a:r>
              <a:rPr lang="en-US" sz="2800" i="1" dirty="0">
                <a:latin typeface="Aharoni" panose="02010803020104030203" pitchFamily="2" charset="-79"/>
                <a:cs typeface="Aharoni" panose="02010803020104030203" pitchFamily="2" charset="-79"/>
              </a:rPr>
              <a:t>ISTERI YANG DICERAIKAN </a:t>
            </a:r>
            <a:r>
              <a:rPr lang="en-US" sz="28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MASIH DALAM TEMPOH IDAH</a:t>
            </a:r>
          </a:p>
        </p:txBody>
      </p:sp>
    </p:spTree>
    <p:extLst>
      <p:ext uri="{BB962C8B-B14F-4D97-AF65-F5344CB8AC3E}">
        <p14:creationId xmlns:p14="http://schemas.microsoft.com/office/powerpoint/2010/main" val="643087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AD35E-1F27-43B2-8C69-CCDBA08CF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3757" y="516835"/>
            <a:ext cx="9940855" cy="6162261"/>
          </a:xfrm>
        </p:spPr>
        <p:txBody>
          <a:bodyPr/>
          <a:lstStyle/>
          <a:p>
            <a:r>
              <a:rPr lang="en-US" dirty="0"/>
              <a:t>DUA PERBEZAAN DI ANTARA TALAK DENGAN FASAKH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MY" dirty="0"/>
              <a:t>TAMBAHAN:  PERBEZAAN ANTARA FASAKH DENGAN KHULUK</a:t>
            </a:r>
          </a:p>
          <a:p>
            <a:endParaRPr lang="en-MY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7D7DBC9-614C-40F3-9D54-ADB02F6EC18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032000" y="1139687"/>
          <a:ext cx="8128000" cy="21954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00529943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242073996"/>
                    </a:ext>
                  </a:extLst>
                </a:gridCol>
              </a:tblGrid>
              <a:tr h="366643">
                <a:tc>
                  <a:txBody>
                    <a:bodyPr/>
                    <a:lstStyle/>
                    <a:p>
                      <a:r>
                        <a:rPr lang="en-US" dirty="0"/>
                        <a:t>TALAK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FASAKH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312983"/>
                  </a:ext>
                </a:extLst>
              </a:tr>
              <a:tr h="36664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PEMBUBARAN PERKAHWINAN OLEH SUAMI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DENGAN TALAK YANG JELAS ATAU KIASAN</a:t>
                      </a:r>
                      <a:endParaRPr lang="en-MY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PEMBUBARAN PERKAHWINAN MELALUI KUASA HAKIM </a:t>
                      </a:r>
                      <a:r>
                        <a:rPr lang="en-US" dirty="0"/>
                        <a:t>DENGAN 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SEBAB-SEBAB</a:t>
                      </a:r>
                      <a:r>
                        <a:rPr lang="en-US" dirty="0"/>
                        <a:t> TERTENTU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722455"/>
                  </a:ext>
                </a:extLst>
              </a:tr>
              <a:tr h="36664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BOLEH RUJUK DALAM TEMPOH IDAH </a:t>
                      </a:r>
                      <a:r>
                        <a:rPr lang="en-US" dirty="0"/>
                        <a:t>JIKA TALAK RAJ’IE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TIDAK BOLEH RUJUK DALAM TEMPOH IDAH </a:t>
                      </a:r>
                      <a:r>
                        <a:rPr lang="en-US" dirty="0"/>
                        <a:t>KECUALI DENGAN AKAD YANG BARU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59588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9042829-8827-4071-95A6-08EE4BE36D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741156"/>
              </p:ext>
            </p:extLst>
          </p:nvPr>
        </p:nvGraphicFramePr>
        <p:xfrm>
          <a:off x="2032000" y="4245115"/>
          <a:ext cx="8128000" cy="21954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06991764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645258491"/>
                    </a:ext>
                  </a:extLst>
                </a:gridCol>
              </a:tblGrid>
              <a:tr h="365907">
                <a:tc>
                  <a:txBody>
                    <a:bodyPr/>
                    <a:lstStyle/>
                    <a:p>
                      <a:r>
                        <a:rPr lang="en-US" dirty="0"/>
                        <a:t>FASAKH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KHULUK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057921"/>
                  </a:ext>
                </a:extLst>
              </a:tr>
              <a:tr h="118919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PEMBUBARAN PERKAHWINAN MELALUI KUASA HAKIM </a:t>
                      </a:r>
                      <a:r>
                        <a:rPr lang="en-US" dirty="0"/>
                        <a:t>DENGAN 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SEBAB-SEBAB</a:t>
                      </a:r>
                      <a:r>
                        <a:rPr lang="en-US" dirty="0"/>
                        <a:t> TERTENTU</a:t>
                      </a:r>
                      <a:endParaRPr lang="en-MY" dirty="0"/>
                    </a:p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PEMBUBARAN PERKAHWINAN ATAS KEHENDAK ISTERI /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DENGAN PERSETUJUAN 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MEMBAYAR GANTI RUGI KEPADA SUAMI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974957"/>
                  </a:ext>
                </a:extLst>
              </a:tr>
              <a:tr h="64033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TIADA BAYARAN </a:t>
                      </a:r>
                      <a:r>
                        <a:rPr lang="en-US" dirty="0"/>
                        <a:t>GANTI RUGI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ADA BAYARAN </a:t>
                      </a:r>
                      <a:r>
                        <a:rPr lang="en-US" dirty="0"/>
                        <a:t>GANTI RUGI</a:t>
                      </a:r>
                    </a:p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9038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32903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DEA97-6927-44E1-8F75-B355659A8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609" y="251791"/>
            <a:ext cx="10842003" cy="6427305"/>
          </a:xfrm>
        </p:spPr>
        <p:txBody>
          <a:bodyPr>
            <a:no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APAKAH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MAKSUD IDAH.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TEMPOH MASA YANG PERLU DILALUI OLEH SEORANG ISTERI 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SELEPAS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PEMBUBARAN PERKAHWINAN 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ATAU SELEPAS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KEMATIAN SUAMI</a:t>
            </a:r>
          </a:p>
          <a:p>
            <a:r>
              <a:rPr lang="en-US" sz="20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HUKUM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IDDAH : WAJIB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NYATAKAN TEMPOH IDAH BAGI SITUASI DI BAWAH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JELASKAN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LARANGAN SEMASA IDAH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MENERIMA PINANGAN LELAKI LAIN 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SECARA TERANG ATAU KIASAN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BERHIAS DIRI 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KECUALI WANITA DALAM IDAH RAJ’I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KELUAR RUMAH YANG DISEDIAKAN OLEH SUAMI 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/ KECUALI UNTUK KEPERLUAN YANG DIBENARKAN SYARAK</a:t>
            </a:r>
            <a:endParaRPr lang="en-MY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4C6C11D-CA54-4043-8553-4432E648EE4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80662" y="1868559"/>
          <a:ext cx="10548729" cy="2496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9685">
                  <a:extLst>
                    <a:ext uri="{9D8B030D-6E8A-4147-A177-3AD203B41FA5}">
                      <a16:colId xmlns:a16="http://schemas.microsoft.com/office/drawing/2014/main" val="2944266301"/>
                    </a:ext>
                  </a:extLst>
                </a:gridCol>
                <a:gridCol w="3685457">
                  <a:extLst>
                    <a:ext uri="{9D8B030D-6E8A-4147-A177-3AD203B41FA5}">
                      <a16:colId xmlns:a16="http://schemas.microsoft.com/office/drawing/2014/main" val="2415161367"/>
                    </a:ext>
                  </a:extLst>
                </a:gridCol>
                <a:gridCol w="3893587">
                  <a:extLst>
                    <a:ext uri="{9D8B030D-6E8A-4147-A177-3AD203B41FA5}">
                      <a16:colId xmlns:a16="http://schemas.microsoft.com/office/drawing/2014/main" val="3591914342"/>
                    </a:ext>
                  </a:extLst>
                </a:gridCol>
              </a:tblGrid>
              <a:tr h="538437">
                <a:tc>
                  <a:txBody>
                    <a:bodyPr/>
                    <a:lstStyle/>
                    <a:p>
                      <a:r>
                        <a:rPr lang="en-US" dirty="0"/>
                        <a:t>SITUASI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BERCERAI HIDUP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BERCERAI MATI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570468"/>
                  </a:ext>
                </a:extLst>
              </a:tr>
              <a:tr h="34316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BELUM PUTUS HAID</a:t>
                      </a:r>
                      <a:endParaRPr lang="en-MY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 KALI SUCI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BULAN 10 HARI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56635"/>
                  </a:ext>
                </a:extLst>
              </a:tr>
              <a:tr h="34316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TELAH PUTUS HAID</a:t>
                      </a:r>
                      <a:endParaRPr lang="en-MY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 BULAN HIJRAH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BULAN 10 HARI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050313"/>
                  </a:ext>
                </a:extLst>
              </a:tr>
              <a:tr h="60054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BELUM PERNAH DISETUBUHI</a:t>
                      </a:r>
                      <a:endParaRPr lang="en-MY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TIADA IDAH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BULAN 10 HARI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123684"/>
                  </a:ext>
                </a:extLst>
              </a:tr>
              <a:tr h="58657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SEDANG HAMIL</a:t>
                      </a:r>
                      <a:endParaRPr lang="en-MY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SEHINGGA MELAHIRKAN ANAK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SEHINGGA  MELAHIRKAN ANAK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304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35552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79214-B475-4E99-8BD0-151E85103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9" y="99392"/>
            <a:ext cx="11146802" cy="92102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haroni" panose="02010803020104030203" pitchFamily="2" charset="-79"/>
                <a:cs typeface="Aharoni" panose="02010803020104030203" pitchFamily="2" charset="-79"/>
              </a:rPr>
              <a:t>PENGURUSAN HARTA SELEPAS KEMATIAN</a:t>
            </a:r>
            <a:br>
              <a:rPr lang="en-US" b="1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en-MY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30CF8-DD2D-4FEE-9665-11D133A71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7983" y="861391"/>
            <a:ext cx="10086629" cy="5897218"/>
          </a:xfrm>
        </p:spPr>
        <p:txBody>
          <a:bodyPr>
            <a:normAutofit/>
          </a:bodyPr>
          <a:lstStyle/>
          <a:p>
            <a:endParaRPr lang="en-US" sz="2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endParaRPr lang="en-US" sz="2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endParaRPr lang="en-MY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B914EB2-FFDC-43A1-B1F7-A4D8F151CF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129979"/>
              </p:ext>
            </p:extLst>
          </p:nvPr>
        </p:nvGraphicFramePr>
        <p:xfrm>
          <a:off x="530087" y="530087"/>
          <a:ext cx="10535478" cy="6150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422">
                  <a:extLst>
                    <a:ext uri="{9D8B030D-6E8A-4147-A177-3AD203B41FA5}">
                      <a16:colId xmlns:a16="http://schemas.microsoft.com/office/drawing/2014/main" val="2147523655"/>
                    </a:ext>
                  </a:extLst>
                </a:gridCol>
                <a:gridCol w="8249056">
                  <a:extLst>
                    <a:ext uri="{9D8B030D-6E8A-4147-A177-3AD203B41FA5}">
                      <a16:colId xmlns:a16="http://schemas.microsoft.com/office/drawing/2014/main" val="327279857"/>
                    </a:ext>
                  </a:extLst>
                </a:gridCol>
              </a:tblGrid>
              <a:tr h="768636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C000"/>
                          </a:solidFill>
                        </a:rPr>
                        <a:t>MAKSUD FARAID</a:t>
                      </a:r>
                      <a:endParaRPr lang="en-MY" sz="2400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000" dirty="0">
                          <a:solidFill>
                            <a:schemeClr val="bg1"/>
                          </a:solidFill>
                        </a:rPr>
                        <a:t>PEMBAHAGIAN HARTA SEORANG ISLAM YANG TELAH MENINGGAL DUNIA KEPADA ANGGOTA WARISNYA MENURUT HUKUM SYARAK.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233107"/>
                  </a:ext>
                </a:extLst>
              </a:tr>
              <a:tr h="939444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RUKUN</a:t>
                      </a:r>
                      <a:endParaRPr lang="en-MY" sz="2400" b="1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AutoNum type="arabicPeriod"/>
                      </a:pPr>
                      <a:r>
                        <a:rPr lang="en-US" sz="20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ORANG YANG MEWARISKAN HARTA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0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WARIS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0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HARTA PUSAKA</a:t>
                      </a:r>
                      <a:endParaRPr lang="en-MY" sz="2000" b="1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568930"/>
                  </a:ext>
                </a:extLst>
              </a:tr>
              <a:tr h="1878889">
                <a:tc>
                  <a:txBody>
                    <a:bodyPr/>
                    <a:lstStyle/>
                    <a:p>
                      <a:r>
                        <a:rPr lang="en-MY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SYARAT SAH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AutoNum type="arabicPeriod"/>
                      </a:pPr>
                      <a:r>
                        <a:rPr lang="en-MY" sz="1800" b="1" u="sng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ORANG YANG MEWARISKAN HARTA </a:t>
                      </a:r>
                    </a:p>
                    <a:p>
                      <a:pPr marL="0" indent="0">
                        <a:buNone/>
                      </a:pPr>
                      <a:r>
                        <a:rPr lang="en-MY" sz="18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-      KEMATIANNYA TELAH DISAHKAN</a:t>
                      </a:r>
                    </a:p>
                    <a:p>
                      <a:pPr marL="342900" indent="-342900">
                        <a:buAutoNum type="arabicPeriod" startAt="2"/>
                      </a:pPr>
                      <a:r>
                        <a:rPr lang="en-MY" sz="1800" b="1" u="sng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 WARIS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MY" sz="18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 WARIS MASIH HIDUP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MY" sz="18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 MENGETAHUI STATUS HUBUNGAN DENGAN SI MATI</a:t>
                      </a:r>
                    </a:p>
                    <a:p>
                      <a:pPr marL="0" indent="0">
                        <a:buNone/>
                      </a:pPr>
                      <a:r>
                        <a:rPr lang="en-MY" sz="18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3.     </a:t>
                      </a:r>
                      <a:r>
                        <a:rPr lang="en-MY" sz="1800" b="1" u="sng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HARTA PUSAKA</a:t>
                      </a:r>
                    </a:p>
                    <a:p>
                      <a:pPr marL="0" indent="0">
                        <a:buNone/>
                      </a:pPr>
                      <a:r>
                        <a:rPr lang="en-MY" sz="18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-      HARTA YANG DIMILIKI OLEH SI MATI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683293"/>
                  </a:ext>
                </a:extLst>
              </a:tr>
              <a:tr h="2310249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HIKMAH  FARAID</a:t>
                      </a:r>
                      <a:endParaRPr lang="en-MY" sz="2400" b="1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MENGELAKKAN BERLAKU PERTELINGKAHAN DALAM PEMBAHAGIAN HARTA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/AGAR KEBAHAGIAAN KELUARGA TIDAK TERJEJAS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MENEGAKKAN KEADILAN BAGI PIHAK WARIS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/ SUPAYA TIDAK DI TIPU OLEH PIHAK YANG TIDAK BERTANGGUNGJAWAB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MENGEKALKAN KASIH SAYANG KELUARGA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/ AGAR KELUARGA HARMONI</a:t>
                      </a:r>
                      <a:endParaRPr lang="en-MY" sz="2000" b="1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1726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21666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79214-B475-4E99-8BD0-151E85103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9" y="99392"/>
            <a:ext cx="11146802" cy="92102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haroni" panose="02010803020104030203" pitchFamily="2" charset="-79"/>
                <a:cs typeface="Aharoni" panose="02010803020104030203" pitchFamily="2" charset="-79"/>
              </a:rPr>
              <a:t>PENGURUSAN HARTA SELEPAS KEMATIAN</a:t>
            </a:r>
            <a:br>
              <a:rPr lang="en-US" b="1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en-MY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30CF8-DD2D-4FEE-9665-11D133A71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7983" y="861391"/>
            <a:ext cx="10086629" cy="5897218"/>
          </a:xfrm>
        </p:spPr>
        <p:txBody>
          <a:bodyPr>
            <a:normAutofit/>
          </a:bodyPr>
          <a:lstStyle/>
          <a:p>
            <a:endParaRPr lang="en-US" sz="2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endParaRPr lang="en-US" sz="2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endParaRPr lang="en-MY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B914EB2-FFDC-43A1-B1F7-A4D8F151CF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507994"/>
              </p:ext>
            </p:extLst>
          </p:nvPr>
        </p:nvGraphicFramePr>
        <p:xfrm>
          <a:off x="530087" y="1234440"/>
          <a:ext cx="10535478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422">
                  <a:extLst>
                    <a:ext uri="{9D8B030D-6E8A-4147-A177-3AD203B41FA5}">
                      <a16:colId xmlns:a16="http://schemas.microsoft.com/office/drawing/2014/main" val="2147523655"/>
                    </a:ext>
                  </a:extLst>
                </a:gridCol>
                <a:gridCol w="8249056">
                  <a:extLst>
                    <a:ext uri="{9D8B030D-6E8A-4147-A177-3AD203B41FA5}">
                      <a16:colId xmlns:a16="http://schemas.microsoft.com/office/drawing/2014/main" val="327279857"/>
                    </a:ext>
                  </a:extLst>
                </a:gridCol>
              </a:tblGrid>
              <a:tr h="2247312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C000"/>
                          </a:solidFill>
                        </a:rPr>
                        <a:t>MAKSUD ASHABUL FURUD</a:t>
                      </a:r>
                      <a:endParaRPr lang="en-MY" sz="2400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000" dirty="0">
                          <a:solidFill>
                            <a:schemeClr val="bg1"/>
                          </a:solidFill>
                        </a:rPr>
                        <a:t>WARIS YANG MENERIMA HARTA PUSAKA MENGIKUT KADAR YANG TELAH DITETAPKAN SYARAK.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233107"/>
                  </a:ext>
                </a:extLst>
              </a:tr>
              <a:tr h="1776048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MAKSUD ASOBAH</a:t>
                      </a:r>
                      <a:endParaRPr lang="en-MY" sz="2400" b="1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WARIS YANG MENERIMA BAKI HARTA PUSAKA SELEPAS DIBAHAGIKAN KEPADA ASHABUL FURUD.</a:t>
                      </a:r>
                      <a:endParaRPr lang="en-MY" sz="2000" b="1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568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07534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79214-B475-4E99-8BD0-151E85103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9" y="296984"/>
            <a:ext cx="11146802" cy="72343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haroni" panose="02010803020104030203" pitchFamily="2" charset="-79"/>
                <a:cs typeface="Aharoni" panose="02010803020104030203" pitchFamily="2" charset="-79"/>
              </a:rPr>
              <a:t>JENAYAH DALAM ISLAM</a:t>
            </a:r>
            <a:br>
              <a:rPr lang="en-US" b="1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en-MY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30CF8-DD2D-4FEE-9665-11D133A71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7983" y="861391"/>
            <a:ext cx="10086629" cy="5897218"/>
          </a:xfrm>
        </p:spPr>
        <p:txBody>
          <a:bodyPr>
            <a:normAutofit/>
          </a:bodyPr>
          <a:lstStyle/>
          <a:p>
            <a:endParaRPr lang="en-US" sz="2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endParaRPr lang="en-US" sz="2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endParaRPr lang="en-MY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B914EB2-FFDC-43A1-B1F7-A4D8F151CF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410834"/>
              </p:ext>
            </p:extLst>
          </p:nvPr>
        </p:nvGraphicFramePr>
        <p:xfrm>
          <a:off x="457200" y="1020417"/>
          <a:ext cx="10608365" cy="4700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9309">
                  <a:extLst>
                    <a:ext uri="{9D8B030D-6E8A-4147-A177-3AD203B41FA5}">
                      <a16:colId xmlns:a16="http://schemas.microsoft.com/office/drawing/2014/main" val="2147523655"/>
                    </a:ext>
                  </a:extLst>
                </a:gridCol>
                <a:gridCol w="8249056">
                  <a:extLst>
                    <a:ext uri="{9D8B030D-6E8A-4147-A177-3AD203B41FA5}">
                      <a16:colId xmlns:a16="http://schemas.microsoft.com/office/drawing/2014/main" val="327279857"/>
                    </a:ext>
                  </a:extLst>
                </a:gridCol>
              </a:tblGrid>
              <a:tr h="1070749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C000"/>
                          </a:solidFill>
                        </a:rPr>
                        <a:t>MAKSUD QISAS</a:t>
                      </a:r>
                      <a:endParaRPr lang="en-MY" sz="2400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000" dirty="0">
                          <a:solidFill>
                            <a:schemeClr val="bg1"/>
                          </a:solidFill>
                        </a:rPr>
                        <a:t>HUKUMAN KESIKSAAN YANG TELAH DITETAPKAN JENIS DAN BENTUK HUKUMANNYA /  SECARA BALASAN YANG SAMA / SEPERTI DALAM AL QURAN DAN AL SUNNAH.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233107"/>
                  </a:ext>
                </a:extLst>
              </a:tr>
              <a:tr h="649761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HUKUM</a:t>
                      </a:r>
                      <a:endParaRPr lang="en-MY" sz="2400" b="1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W</a:t>
                      </a:r>
                      <a:r>
                        <a:rPr lang="en-MY" sz="20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AJIB  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en-MY" sz="20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MANGSA ATAU WARIS MAHUKAN BALASAN YANG SAMA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en-MY" sz="20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ATAU DIGANTI DENGAN DIYAT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en-MY" sz="20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ATAU MEMAAFKAN ( MANGSA ATAU WARIS INGIN DIGANTI BALASAN LAIN)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endParaRPr lang="en-MY" sz="2000" b="1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267658"/>
                  </a:ext>
                </a:extLst>
              </a:tr>
              <a:tr h="1709153">
                <a:tc>
                  <a:txBody>
                    <a:bodyPr/>
                    <a:lstStyle/>
                    <a:p>
                      <a:r>
                        <a:rPr lang="en-MY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MAKSUD DIAT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Tx/>
                        <a:buChar char="-"/>
                      </a:pPr>
                      <a:r>
                        <a:rPr lang="en-MY" sz="20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JUMLAH BAYARAN BERDASARKAN PERSETUJUAN BERSAMA ATAU DITETAPKAN OLEH MAHKAMAH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7149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62470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79214-B475-4E99-8BD0-151E85103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9" y="296984"/>
            <a:ext cx="11146802" cy="72343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haroni" panose="02010803020104030203" pitchFamily="2" charset="-79"/>
                <a:cs typeface="Aharoni" panose="02010803020104030203" pitchFamily="2" charset="-79"/>
              </a:rPr>
              <a:t>QISAS</a:t>
            </a:r>
            <a:br>
              <a:rPr lang="en-US" b="1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en-MY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30CF8-DD2D-4FEE-9665-11D133A71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7983" y="861391"/>
            <a:ext cx="10086629" cy="5897218"/>
          </a:xfrm>
        </p:spPr>
        <p:txBody>
          <a:bodyPr>
            <a:normAutofit/>
          </a:bodyPr>
          <a:lstStyle/>
          <a:p>
            <a:endParaRPr lang="en-US" sz="2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endParaRPr lang="en-US" sz="2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endParaRPr lang="en-MY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B914EB2-FFDC-43A1-B1F7-A4D8F151CF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089531"/>
              </p:ext>
            </p:extLst>
          </p:nvPr>
        </p:nvGraphicFramePr>
        <p:xfrm>
          <a:off x="530087" y="1020417"/>
          <a:ext cx="11146801" cy="524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6288">
                  <a:extLst>
                    <a:ext uri="{9D8B030D-6E8A-4147-A177-3AD203B41FA5}">
                      <a16:colId xmlns:a16="http://schemas.microsoft.com/office/drawing/2014/main" val="2147523655"/>
                    </a:ext>
                  </a:extLst>
                </a:gridCol>
                <a:gridCol w="5681551">
                  <a:extLst>
                    <a:ext uri="{9D8B030D-6E8A-4147-A177-3AD203B41FA5}">
                      <a16:colId xmlns:a16="http://schemas.microsoft.com/office/drawing/2014/main" val="327279857"/>
                    </a:ext>
                  </a:extLst>
                </a:gridCol>
                <a:gridCol w="3258962">
                  <a:extLst>
                    <a:ext uri="{9D8B030D-6E8A-4147-A177-3AD203B41FA5}">
                      <a16:colId xmlns:a16="http://schemas.microsoft.com/office/drawing/2014/main" val="2268512154"/>
                    </a:ext>
                  </a:extLst>
                </a:gridCol>
              </a:tblGrid>
              <a:tr h="2529047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C000"/>
                          </a:solidFill>
                        </a:rPr>
                        <a:t>KESALAHAN</a:t>
                      </a:r>
                      <a:endParaRPr lang="en-MY" sz="2400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AutoNum type="arabicPeriod"/>
                      </a:pPr>
                      <a:r>
                        <a:rPr lang="en-MY" sz="3200" dirty="0">
                          <a:solidFill>
                            <a:schemeClr val="bg1"/>
                          </a:solidFill>
                        </a:rPr>
                        <a:t>PEMBUNUHAN:</a:t>
                      </a:r>
                    </a:p>
                    <a:p>
                      <a:pPr marL="457200" indent="-457200">
                        <a:buAutoNum type="arabicPeriod"/>
                      </a:pPr>
                      <a:endParaRPr lang="en-MY" sz="3200" dirty="0">
                        <a:solidFill>
                          <a:schemeClr val="bg1"/>
                        </a:solidFill>
                      </a:endParaRPr>
                    </a:p>
                    <a:p>
                      <a:pPr marL="0" indent="0">
                        <a:buNone/>
                      </a:pPr>
                      <a:r>
                        <a:rPr lang="en-MY" sz="2400" dirty="0">
                          <a:solidFill>
                            <a:schemeClr val="bg1"/>
                          </a:solidFill>
                        </a:rPr>
                        <a:t>JENIS PEMBUNUHAN:</a:t>
                      </a:r>
                    </a:p>
                    <a:p>
                      <a:pPr marL="0" indent="0">
                        <a:buNone/>
                      </a:pPr>
                      <a:r>
                        <a:rPr lang="en-MY" sz="2400" dirty="0">
                          <a:solidFill>
                            <a:schemeClr val="bg1"/>
                          </a:solidFill>
                        </a:rPr>
                        <a:t>- PEMBUNUHAN DENGAN SENGAJA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en-MY" sz="2400" dirty="0">
                          <a:solidFill>
                            <a:schemeClr val="bg1"/>
                          </a:solidFill>
                        </a:rPr>
                        <a:t>PEMBUNUHAN SEPARA SENGAJA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en-MY" sz="2400" dirty="0">
                          <a:solidFill>
                            <a:schemeClr val="bg1"/>
                          </a:solidFill>
                        </a:rPr>
                        <a:t>PEMBUNUHAN TANPA NIAT</a:t>
                      </a:r>
                    </a:p>
                    <a:p>
                      <a:pPr marL="0" indent="0">
                        <a:buNone/>
                      </a:pPr>
                      <a:endParaRPr lang="en-MY" sz="3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HUKUMAN: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MATI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DIYAT ( ADA PENGAMPUNAN DARIPADA WARIS MANGSA)</a:t>
                      </a:r>
                      <a:endParaRPr lang="en-MY" sz="2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233107"/>
                  </a:ext>
                </a:extLst>
              </a:tr>
              <a:tr h="1526119">
                <a:tc>
                  <a:txBody>
                    <a:bodyPr/>
                    <a:lstStyle/>
                    <a:p>
                      <a:endParaRPr lang="en-MY" sz="2400" b="1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2. PERBUATAN MEMBAWA KECEDERAAN</a:t>
                      </a:r>
                    </a:p>
                    <a:p>
                      <a:r>
                        <a:rPr lang="en-US" sz="32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-</a:t>
                      </a:r>
                      <a:endParaRPr lang="en-MY" sz="3200" b="1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HUKUMAN: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0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BALASAN YANG SAMA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0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DIYAT (JIKA ADA PENGAMPUNAN DARI MANGSA ATAU WARIS MANGSA)</a:t>
                      </a:r>
                      <a:endParaRPr lang="en-MY" sz="2000" b="1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568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11762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79214-B475-4E99-8BD0-151E85103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9" y="296984"/>
            <a:ext cx="11146802" cy="72343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haroni" panose="02010803020104030203" pitchFamily="2" charset="-79"/>
                <a:cs typeface="Aharoni" panose="02010803020104030203" pitchFamily="2" charset="-79"/>
              </a:rPr>
              <a:t>JENAYAH DALAM ISLAM</a:t>
            </a:r>
            <a:br>
              <a:rPr lang="en-US" b="1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en-MY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30CF8-DD2D-4FEE-9665-11D133A71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7983" y="861391"/>
            <a:ext cx="10086629" cy="5897218"/>
          </a:xfrm>
        </p:spPr>
        <p:txBody>
          <a:bodyPr>
            <a:normAutofit/>
          </a:bodyPr>
          <a:lstStyle/>
          <a:p>
            <a:endParaRPr lang="en-US" sz="2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endParaRPr lang="en-US" sz="2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endParaRPr lang="en-MY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B914EB2-FFDC-43A1-B1F7-A4D8F151CF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3621824"/>
              </p:ext>
            </p:extLst>
          </p:nvPr>
        </p:nvGraphicFramePr>
        <p:xfrm>
          <a:off x="530087" y="1020416"/>
          <a:ext cx="10535478" cy="4744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422">
                  <a:extLst>
                    <a:ext uri="{9D8B030D-6E8A-4147-A177-3AD203B41FA5}">
                      <a16:colId xmlns:a16="http://schemas.microsoft.com/office/drawing/2014/main" val="2147523655"/>
                    </a:ext>
                  </a:extLst>
                </a:gridCol>
                <a:gridCol w="8249056">
                  <a:extLst>
                    <a:ext uri="{9D8B030D-6E8A-4147-A177-3AD203B41FA5}">
                      <a16:colId xmlns:a16="http://schemas.microsoft.com/office/drawing/2014/main" val="327279857"/>
                    </a:ext>
                  </a:extLst>
                </a:gridCol>
              </a:tblGrid>
              <a:tr h="240474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C000"/>
                          </a:solidFill>
                        </a:rPr>
                        <a:t>MAKSUD TAKZIR</a:t>
                      </a:r>
                      <a:endParaRPr lang="en-MY" sz="2400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000" dirty="0">
                          <a:solidFill>
                            <a:schemeClr val="bg1"/>
                          </a:solidFill>
                        </a:rPr>
                        <a:t>HUKUMAN KESIKSAAN YANG TIDAK  DITETAPKAN JENIS DAN BENTUK DALAM AL QURAN DAN AL SUNNAH /  SEBALIKNYA DIPUTUSKAN OLEH MAHKAMAH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233107"/>
                  </a:ext>
                </a:extLst>
              </a:tr>
              <a:tr h="2339534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CONTOH HUKUMAN TAKZIR</a:t>
                      </a:r>
                      <a:endParaRPr lang="en-MY" sz="2400" b="1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0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TEGURAN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0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DENDA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0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PENJARA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0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SEBATAN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0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HUKUMAN MATI</a:t>
                      </a:r>
                      <a:endParaRPr lang="en-MY" sz="2000" b="1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568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67289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C61DD-A94F-431D-B119-516EAB269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913" y="516835"/>
            <a:ext cx="10510699" cy="6341166"/>
          </a:xfrm>
        </p:spPr>
        <p:txBody>
          <a:bodyPr>
            <a:noAutofit/>
          </a:bodyPr>
          <a:lstStyle/>
          <a:p>
            <a:r>
              <a:rPr lang="en-US" sz="2000" i="1" dirty="0">
                <a:latin typeface="Aharoni" panose="02010803020104030203" pitchFamily="2" charset="-79"/>
                <a:cs typeface="Aharoni" panose="02010803020104030203" pitchFamily="2" charset="-79"/>
              </a:rPr>
              <a:t>. </a:t>
            </a:r>
          </a:p>
          <a:p>
            <a:endParaRPr lang="en-US" sz="2000" i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000" i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000" i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000" i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en-US" sz="5400" i="1" dirty="0">
                <a:latin typeface="Aharoni" panose="02010803020104030203" pitchFamily="2" charset="-79"/>
                <a:cs typeface="Aharoni" panose="02010803020104030203" pitchFamily="2" charset="-79"/>
              </a:rPr>
              <a:t>               TAMBAHAN</a:t>
            </a:r>
            <a:endParaRPr lang="en-US" sz="5400" i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624528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0177D-2FD7-4782-8C27-B743101AF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06017"/>
            <a:ext cx="9980612" cy="6228522"/>
          </a:xfrm>
        </p:spPr>
        <p:txBody>
          <a:bodyPr>
            <a:normAutofit lnSpcReduction="10000"/>
          </a:bodyPr>
          <a:lstStyle/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SOALAN KBAT: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“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KADAR KES JENAYAH SEPERTI PEMBUNUHAN, KECURIAN, PENIPUAN, SAMUN SEMAKIN MENINGKAT SETIAP HARI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” 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BERDASARKAN PERNYATAAN DI ATAS, BAGAIMANA PELAKSANAAN HUKUMAN JENAYAH DAPAT MENGATASI MASALAH TERSEBUT.</a:t>
            </a:r>
          </a:p>
          <a:p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CADANGAN ISI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DAPAT MENDIDIK MASYARAKAT TAKUT UNTUK MELAKUKAN KESALAHAN 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MENDIDIK MASYARAKAT UNTUK SENTIASA MENJAGA PERATURAN / TIDAK MELANGGAR UNDANG-UNDANG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SENTIASA BERWASPADA DENGAN TINGKAH LAKU</a:t>
            </a:r>
            <a:endParaRPr lang="en-MY" sz="28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14020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79214-B475-4E99-8BD0-151E85103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783" y="296984"/>
            <a:ext cx="9781829" cy="72343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Aharoni" panose="02010803020104030203" pitchFamily="2" charset="-79"/>
                <a:cs typeface="Aharoni" panose="02010803020104030203" pitchFamily="2" charset="-79"/>
              </a:rPr>
              <a:t>MUAMALAT DALAM ISLAM</a:t>
            </a:r>
            <a:endParaRPr lang="en-MY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30CF8-DD2D-4FEE-9665-11D133A71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7983" y="1020417"/>
            <a:ext cx="10086629" cy="573819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MAKSUD MUAMALAT:</a:t>
            </a:r>
          </a:p>
          <a:p>
            <a:r>
              <a:rPr lang="en-US" dirty="0">
                <a:solidFill>
                  <a:srgbClr val="FF0000"/>
                </a:solidFill>
                <a:latin typeface="Arial Rounded MT Bold" panose="020F0704030504030204" pitchFamily="34" charset="0"/>
              </a:rPr>
              <a:t>HUKUM SYARAK </a:t>
            </a:r>
            <a:r>
              <a:rPr lang="en-US" dirty="0">
                <a:latin typeface="Arial Rounded MT Bold" panose="020F0704030504030204" pitchFamily="34" charset="0"/>
              </a:rPr>
              <a:t>YANG BERKAITAN DENGAN </a:t>
            </a:r>
            <a:r>
              <a:rPr lang="en-US" dirty="0">
                <a:solidFill>
                  <a:srgbClr val="FF0000"/>
                </a:solidFill>
                <a:latin typeface="Arial Rounded MT Bold" panose="020F0704030504030204" pitchFamily="34" charset="0"/>
              </a:rPr>
              <a:t>URUSAN KEWANGAN </a:t>
            </a:r>
            <a:r>
              <a:rPr lang="en-US" dirty="0">
                <a:latin typeface="Arial Rounded MT Bold" panose="020F0704030504030204" pitchFamily="34" charset="0"/>
              </a:rPr>
              <a:t>SEPERTI </a:t>
            </a:r>
            <a:r>
              <a:rPr lang="en-US" dirty="0">
                <a:solidFill>
                  <a:srgbClr val="FF0000"/>
                </a:solidFill>
                <a:latin typeface="Arial Rounded MT Bold" panose="020F0704030504030204" pitchFamily="34" charset="0"/>
              </a:rPr>
              <a:t>JUAL BELI. SEWAAN, SIMPANAN DAN SEBAGAINYA</a:t>
            </a:r>
            <a:endParaRPr lang="en-US" dirty="0">
              <a:latin typeface="Arial Rounded MT Bold" panose="020F0704030504030204" pitchFamily="34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Arial Rounded MT Bold" panose="020F0704030504030204" pitchFamily="34" charset="0"/>
              </a:rPr>
              <a:t>HUKUM :</a:t>
            </a:r>
            <a:r>
              <a:rPr lang="en-US" dirty="0">
                <a:latin typeface="Arial Rounded MT Bold" panose="020F0704030504030204" pitchFamily="34" charset="0"/>
              </a:rPr>
              <a:t> -  HARUS </a:t>
            </a:r>
          </a:p>
          <a:p>
            <a:r>
              <a:rPr lang="en-US" dirty="0">
                <a:solidFill>
                  <a:srgbClr val="FF0000"/>
                </a:solidFill>
                <a:latin typeface="Arial Rounded MT Bold" panose="020F0704030504030204" pitchFamily="34" charset="0"/>
              </a:rPr>
              <a:t>UNSUR YANG DIHARAMKAN DALAM MUAMALAT ISLAM</a:t>
            </a:r>
            <a:r>
              <a:rPr lang="en-US" sz="2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:</a:t>
            </a:r>
          </a:p>
          <a:p>
            <a:endParaRPr lang="en-US" sz="2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endParaRPr lang="en-US" sz="2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endParaRPr lang="en-MY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B914EB2-FFDC-43A1-B1F7-A4D8F151CFE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722783" y="3127514"/>
          <a:ext cx="9342782" cy="3092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7582">
                  <a:extLst>
                    <a:ext uri="{9D8B030D-6E8A-4147-A177-3AD203B41FA5}">
                      <a16:colId xmlns:a16="http://schemas.microsoft.com/office/drawing/2014/main" val="2147523655"/>
                    </a:ext>
                  </a:extLst>
                </a:gridCol>
                <a:gridCol w="7315200">
                  <a:extLst>
                    <a:ext uri="{9D8B030D-6E8A-4147-A177-3AD203B41FA5}">
                      <a16:colId xmlns:a16="http://schemas.microsoft.com/office/drawing/2014/main" val="327279857"/>
                    </a:ext>
                  </a:extLst>
                </a:gridCol>
              </a:tblGrid>
              <a:tr h="781877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1. RIBA</a:t>
                      </a:r>
                      <a:endParaRPr lang="en-MY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PERTUKARAN BAYARAN DALAM URUSAN PERTUKARAN BARANG DAN HUTANG</a:t>
                      </a:r>
                      <a:endParaRPr lang="en-MY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233107"/>
                  </a:ext>
                </a:extLst>
              </a:tr>
              <a:tr h="743489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2.JUDI</a:t>
                      </a:r>
                      <a:endParaRPr lang="en-MY" sz="2400" b="1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PERBUATAN YANG MELIBATKAN PERTARUHAN SESUATU YANG BERHARGA</a:t>
                      </a:r>
                      <a:endParaRPr lang="en-MY" b="1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568930"/>
                  </a:ext>
                </a:extLst>
              </a:tr>
              <a:tr h="986493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3.GHARAR</a:t>
                      </a:r>
                      <a:endParaRPr lang="en-MY" sz="2400" b="1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KESAMARAN DALAM URUSAN MUAMALAT YANG TIDAK DIBENARKAN SYARAK</a:t>
                      </a:r>
                      <a:endParaRPr lang="en-MY" b="1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585585"/>
                  </a:ext>
                </a:extLst>
              </a:tr>
              <a:tr h="580478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4.DHARAR</a:t>
                      </a:r>
                      <a:endParaRPr lang="en-MY" sz="2400" b="1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SETIAP PERKARA YANG MEMBAWA KEROSAKAN</a:t>
                      </a:r>
                      <a:endParaRPr lang="en-MY" b="1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1726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0772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79214-B475-4E99-8BD0-151E85103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91" y="437322"/>
            <a:ext cx="10948021" cy="99391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PERBEZAAN MUAMALAH ISLAM DAN KONVENSIONAL</a:t>
            </a:r>
            <a:endParaRPr lang="en-MY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30CF8-DD2D-4FEE-9665-11D133A71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7983" y="1272208"/>
            <a:ext cx="10086629" cy="5188226"/>
          </a:xfrm>
        </p:spPr>
        <p:txBody>
          <a:bodyPr>
            <a:normAutofit/>
          </a:bodyPr>
          <a:lstStyle/>
          <a:p>
            <a:endParaRPr lang="en-US" sz="2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endParaRPr lang="en-US" sz="2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endParaRPr lang="en-MY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B914EB2-FFDC-43A1-B1F7-A4D8F151CFE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29581" y="1550504"/>
          <a:ext cx="10948020" cy="3508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7341">
                  <a:extLst>
                    <a:ext uri="{9D8B030D-6E8A-4147-A177-3AD203B41FA5}">
                      <a16:colId xmlns:a16="http://schemas.microsoft.com/office/drawing/2014/main" val="2147523655"/>
                    </a:ext>
                  </a:extLst>
                </a:gridCol>
                <a:gridCol w="4215207">
                  <a:extLst>
                    <a:ext uri="{9D8B030D-6E8A-4147-A177-3AD203B41FA5}">
                      <a16:colId xmlns:a16="http://schemas.microsoft.com/office/drawing/2014/main" val="327279857"/>
                    </a:ext>
                  </a:extLst>
                </a:gridCol>
                <a:gridCol w="6015472">
                  <a:extLst>
                    <a:ext uri="{9D8B030D-6E8A-4147-A177-3AD203B41FA5}">
                      <a16:colId xmlns:a16="http://schemas.microsoft.com/office/drawing/2014/main" val="2359830858"/>
                    </a:ext>
                  </a:extLst>
                </a:gridCol>
              </a:tblGrid>
              <a:tr h="875836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1.</a:t>
                      </a:r>
                      <a:endParaRPr lang="en-MY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latin typeface="Arial Rounded MT Bold" panose="020F0704030504030204" pitchFamily="34" charset="0"/>
                        </a:rPr>
                        <a:t>BERSUMBERKAN AL QURAN DAN AS SUNNAH</a:t>
                      </a:r>
                      <a:endParaRPr lang="en-MY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>
                          <a:solidFill>
                            <a:schemeClr val="bg1"/>
                          </a:solidFill>
                        </a:rPr>
                        <a:t>BERASAKAN TEORI DAN PEMIKIRAN SEMATA-MATA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233107"/>
                  </a:ext>
                </a:extLst>
              </a:tr>
              <a:tr h="875836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2.</a:t>
                      </a:r>
                      <a:endParaRPr lang="en-MY" sz="2400" b="1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MENGHARAMKAN RIBA’</a:t>
                      </a:r>
                      <a:endParaRPr lang="en-MY" sz="2400" b="1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MENGHALALKAN RIBA’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568930"/>
                  </a:ext>
                </a:extLst>
              </a:tr>
              <a:tr h="875836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3.</a:t>
                      </a:r>
                      <a:endParaRPr lang="en-MY" sz="2400" b="1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BEBAS DARI UNSUR JUDI DAN GHARAR</a:t>
                      </a:r>
                      <a:endParaRPr lang="en-MY" sz="2400" b="1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BERUNSURKAN JUDI  DAN GHARAR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585585"/>
                  </a:ext>
                </a:extLst>
              </a:tr>
              <a:tr h="88135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4.</a:t>
                      </a:r>
                      <a:endParaRPr lang="en-MY" sz="2400" b="1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BERTERASKAN KEIMANAN KEPADA ALLAH SWT</a:t>
                      </a:r>
                      <a:endParaRPr lang="en-MY" sz="2400" b="1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BERTERASKAN KEUNTUNGAN DAN KEKAYAAN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1726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5874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79214-B475-4E99-8BD0-151E85103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91" y="437322"/>
            <a:ext cx="10948021" cy="99391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MATLAMAT DISYARIATKAN MUAMALAT ISLAM</a:t>
            </a:r>
            <a:endParaRPr lang="en-MY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30CF8-DD2D-4FEE-9665-11D133A71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7983" y="1272208"/>
            <a:ext cx="10086629" cy="5188226"/>
          </a:xfrm>
        </p:spPr>
        <p:txBody>
          <a:bodyPr>
            <a:normAutofit/>
          </a:bodyPr>
          <a:lstStyle/>
          <a:p>
            <a:endParaRPr lang="en-US" sz="2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endParaRPr lang="en-US" sz="2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endParaRPr lang="en-MY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B914EB2-FFDC-43A1-B1F7-A4D8F151CFE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78936" y="1550504"/>
          <a:ext cx="10086629" cy="4390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047">
                  <a:extLst>
                    <a:ext uri="{9D8B030D-6E8A-4147-A177-3AD203B41FA5}">
                      <a16:colId xmlns:a16="http://schemas.microsoft.com/office/drawing/2014/main" val="2147523655"/>
                    </a:ext>
                  </a:extLst>
                </a:gridCol>
                <a:gridCol w="9647582">
                  <a:extLst>
                    <a:ext uri="{9D8B030D-6E8A-4147-A177-3AD203B41FA5}">
                      <a16:colId xmlns:a16="http://schemas.microsoft.com/office/drawing/2014/main" val="327279857"/>
                    </a:ext>
                  </a:extLst>
                </a:gridCol>
              </a:tblGrid>
              <a:tr h="875836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1. </a:t>
                      </a:r>
                      <a:endParaRPr lang="en-MY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rial Rounded MT Bold" panose="020F0704030504030204" pitchFamily="34" charset="0"/>
                        </a:rPr>
                        <a:t>MENDAPAT KEREDAAN ALLAH SWT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/ DALAM MELAKSANAKAN PERINTAHNYA DAN MENJAUHI LARANGAN-NYA</a:t>
                      </a:r>
                      <a:endParaRPr lang="en-MY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233107"/>
                  </a:ext>
                </a:extLst>
              </a:tr>
              <a:tr h="875836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2.</a:t>
                      </a:r>
                      <a:endParaRPr lang="en-MY" sz="2400" b="1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MENUNJUKKAN KEADILAN ALLAH SWT</a:t>
                      </a:r>
                      <a:r>
                        <a:rPr lang="en-US" sz="24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/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DALAM MENGATUR KEHIDUPAN MANUSIA</a:t>
                      </a:r>
                      <a:endParaRPr lang="en-MY" sz="2400" b="1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568930"/>
                  </a:ext>
                </a:extLst>
              </a:tr>
              <a:tr h="875836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3.</a:t>
                      </a:r>
                      <a:endParaRPr lang="en-MY" sz="2400" b="1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MENJAGA KEPENTINGAN SEMUA PIHAK</a:t>
                      </a:r>
                      <a:r>
                        <a:rPr lang="en-US" sz="24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/ YANG BERURUSAN  DALAM MUAMALAT</a:t>
                      </a:r>
                      <a:endParaRPr lang="en-MY" sz="2400" b="1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585585"/>
                  </a:ext>
                </a:extLst>
              </a:tr>
              <a:tr h="88135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4.</a:t>
                      </a:r>
                      <a:endParaRPr lang="en-MY" sz="2400" b="1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MENGIKTIRAF PEMILIKAN HARTA DALAM KEHIDUPAN </a:t>
                      </a:r>
                      <a:r>
                        <a:rPr lang="en-US" sz="24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MELALUI AKAD YANG SAH</a:t>
                      </a:r>
                      <a:endParaRPr lang="en-MY" sz="2400" b="1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172602"/>
                  </a:ext>
                </a:extLst>
              </a:tr>
              <a:tr h="88135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5.</a:t>
                      </a:r>
                      <a:endParaRPr lang="en-MY" sz="2400" b="1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SEGALA  URUSAN DALAM MUAMALAT ISLAM </a:t>
                      </a:r>
                      <a:r>
                        <a:rPr lang="en-US" sz="2400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BERTEPATAN DENGAN MATLAMAT SYARIAT ISLAM</a:t>
                      </a:r>
                      <a:endParaRPr lang="en-MY" sz="2400" b="1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8325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06238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79214-B475-4E99-8BD0-151E85103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783" y="296984"/>
            <a:ext cx="9781829" cy="53790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haroni" panose="02010803020104030203" pitchFamily="2" charset="-79"/>
                <a:cs typeface="Aharoni" panose="02010803020104030203" pitchFamily="2" charset="-79"/>
              </a:rPr>
              <a:t>AKAD DALAM MUAMALAH</a:t>
            </a:r>
            <a:endParaRPr lang="en-MY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30CF8-DD2D-4FEE-9665-11D133A71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7983" y="834887"/>
            <a:ext cx="10086629" cy="59237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 Rounded MT Bold" panose="020F0704030504030204" pitchFamily="34" charset="0"/>
              </a:rPr>
              <a:t>1.MAKSUD AKAD:</a:t>
            </a:r>
          </a:p>
          <a:p>
            <a:r>
              <a:rPr lang="en-US" dirty="0">
                <a:solidFill>
                  <a:srgbClr val="FF0000"/>
                </a:solidFill>
                <a:latin typeface="Arial Rounded MT Bold" panose="020F0704030504030204" pitchFamily="34" charset="0"/>
              </a:rPr>
              <a:t>IJAB DAN KABUL </a:t>
            </a:r>
            <a:r>
              <a:rPr lang="en-US" dirty="0">
                <a:latin typeface="Arial Rounded MT Bold" panose="020F0704030504030204" pitchFamily="34" charset="0"/>
              </a:rPr>
              <a:t>DALAM URUSAN  PERNIAGAAN DAN KEWANGAN </a:t>
            </a:r>
          </a:p>
          <a:p>
            <a:r>
              <a:rPr lang="en-US" dirty="0">
                <a:solidFill>
                  <a:srgbClr val="FF0000"/>
                </a:solidFill>
                <a:latin typeface="Arial Rounded MT Bold" panose="020F0704030504030204" pitchFamily="34" charset="0"/>
              </a:rPr>
              <a:t>2.RUKUN AKAD</a:t>
            </a:r>
            <a:r>
              <a:rPr lang="en-US" sz="2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:</a:t>
            </a:r>
          </a:p>
          <a:p>
            <a:endParaRPr lang="en-US" sz="2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endParaRPr lang="en-MY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B914EB2-FFDC-43A1-B1F7-A4D8F151CF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416159"/>
              </p:ext>
            </p:extLst>
          </p:nvPr>
        </p:nvGraphicFramePr>
        <p:xfrm>
          <a:off x="450575" y="2146852"/>
          <a:ext cx="11198087" cy="4393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6208">
                  <a:extLst>
                    <a:ext uri="{9D8B030D-6E8A-4147-A177-3AD203B41FA5}">
                      <a16:colId xmlns:a16="http://schemas.microsoft.com/office/drawing/2014/main" val="2147523655"/>
                    </a:ext>
                  </a:extLst>
                </a:gridCol>
                <a:gridCol w="1943232">
                  <a:extLst>
                    <a:ext uri="{9D8B030D-6E8A-4147-A177-3AD203B41FA5}">
                      <a16:colId xmlns:a16="http://schemas.microsoft.com/office/drawing/2014/main" val="513794475"/>
                    </a:ext>
                  </a:extLst>
                </a:gridCol>
                <a:gridCol w="6458647">
                  <a:extLst>
                    <a:ext uri="{9D8B030D-6E8A-4147-A177-3AD203B41FA5}">
                      <a16:colId xmlns:a16="http://schemas.microsoft.com/office/drawing/2014/main" val="327279857"/>
                    </a:ext>
                  </a:extLst>
                </a:gridCol>
              </a:tblGrid>
              <a:tr h="50358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</a:rPr>
                        <a:t>RUKUN AKAD</a:t>
                      </a:r>
                      <a:endParaRPr lang="en-MY" sz="2400" dirty="0">
                        <a:solidFill>
                          <a:srgbClr val="FFFF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rgbClr val="FFFF00"/>
                          </a:solidFill>
                        </a:rPr>
                        <a:t>SYARAT AKAD</a:t>
                      </a:r>
                      <a:endParaRPr lang="en-MY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741537"/>
                  </a:ext>
                </a:extLst>
              </a:tr>
              <a:tr h="1130866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1. PIHAK YANG BERAKAD</a:t>
                      </a:r>
                      <a:endParaRPr lang="en-MY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- PENJUAL </a:t>
                      </a:r>
                    </a:p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- PEMBELI</a:t>
                      </a:r>
                      <a:endParaRPr lang="en-MY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-    BALIGH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BERAKAL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MAMPU MENGURUSKAN HARTA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MELIBATKAN DUA PIHAK DAN BEBAS MEMBUAT PILIHAN</a:t>
                      </a:r>
                      <a:endParaRPr lang="en-MY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233107"/>
                  </a:ext>
                </a:extLst>
              </a:tr>
              <a:tr h="963893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2. SESUATU YANG DIAKADKAN</a:t>
                      </a:r>
                      <a:endParaRPr lang="en-MY" sz="2400" b="1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- HARGA</a:t>
                      </a:r>
                    </a:p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- BARANG</a:t>
                      </a:r>
                      <a:endParaRPr lang="en-MY" sz="2400" b="1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MESTI WUJUD KETIKA AKAD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BARANG ATAU PERKHIDMATAN YANG HALAL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BARANG DISERAHKAN KETIKA AKAD</a:t>
                      </a:r>
                      <a:endParaRPr lang="en-MY" b="1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568930"/>
                  </a:ext>
                </a:extLst>
              </a:tr>
              <a:tr h="1070925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3.SIGHAH</a:t>
                      </a:r>
                      <a:endParaRPr lang="en-MY" sz="2400" b="1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- IJAB</a:t>
                      </a:r>
                    </a:p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- KABUL</a:t>
                      </a:r>
                      <a:endParaRPr lang="en-MY" sz="2400" b="1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LAFAZ IJAB DAN KABUL ADALAH SEPADAN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LAFAZ IJAB DAN KABUL TIDAK DIIKAT DENGAN SYARAT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="1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LAFAZ IJAB DAN KABUL DILAKUKAN DALAM SATU PERTEMUAN</a:t>
                      </a:r>
                      <a:endParaRPr lang="en-MY" b="1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5855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1282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79214-B475-4E99-8BD0-151E85103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783" y="296984"/>
            <a:ext cx="9781829" cy="53790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haroni" panose="02010803020104030203" pitchFamily="2" charset="-79"/>
                <a:cs typeface="Aharoni" panose="02010803020104030203" pitchFamily="2" charset="-79"/>
              </a:rPr>
              <a:t>JENIS AKAD  DALAM MUAMALAT ISLAM</a:t>
            </a:r>
            <a:endParaRPr lang="en-MY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30CF8-DD2D-4FEE-9665-11D133A71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7983" y="834887"/>
            <a:ext cx="10086629" cy="5923722"/>
          </a:xfrm>
        </p:spPr>
        <p:txBody>
          <a:bodyPr>
            <a:normAutofit/>
          </a:bodyPr>
          <a:lstStyle/>
          <a:p>
            <a:endParaRPr lang="en-MY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B914EB2-FFDC-43A1-B1F7-A4D8F151CFE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04800" y="834887"/>
          <a:ext cx="11741426" cy="49749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6939">
                  <a:extLst>
                    <a:ext uri="{9D8B030D-6E8A-4147-A177-3AD203B41FA5}">
                      <a16:colId xmlns:a16="http://schemas.microsoft.com/office/drawing/2014/main" val="2147523655"/>
                    </a:ext>
                  </a:extLst>
                </a:gridCol>
                <a:gridCol w="3551583">
                  <a:extLst>
                    <a:ext uri="{9D8B030D-6E8A-4147-A177-3AD203B41FA5}">
                      <a16:colId xmlns:a16="http://schemas.microsoft.com/office/drawing/2014/main" val="513794475"/>
                    </a:ext>
                  </a:extLst>
                </a:gridCol>
                <a:gridCol w="5512904">
                  <a:extLst>
                    <a:ext uri="{9D8B030D-6E8A-4147-A177-3AD203B41FA5}">
                      <a16:colId xmlns:a16="http://schemas.microsoft.com/office/drawing/2014/main" val="1010597896"/>
                    </a:ext>
                  </a:extLst>
                </a:gridCol>
              </a:tblGrid>
              <a:tr h="62965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ASPEK</a:t>
                      </a:r>
                      <a:endParaRPr lang="en-MY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>
                          <a:solidFill>
                            <a:schemeClr val="bg1"/>
                          </a:solidFill>
                        </a:rPr>
                        <a:t>JENIS AKAD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>
                          <a:solidFill>
                            <a:schemeClr val="bg1"/>
                          </a:solidFill>
                        </a:rPr>
                        <a:t>CONTOH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741537"/>
                  </a:ext>
                </a:extLst>
              </a:tr>
              <a:tr h="90056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1. PERTUKARAN</a:t>
                      </a:r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- JUAL BELI</a:t>
                      </a:r>
                    </a:p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- SEWAAN</a:t>
                      </a:r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Tx/>
                        <a:buChar char="-"/>
                      </a:pPr>
                      <a:r>
                        <a:rPr lang="en-MY" sz="2000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Beli</a:t>
                      </a:r>
                      <a:r>
                        <a:rPr lang="en-MY" sz="20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MY" sz="2000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makanan</a:t>
                      </a:r>
                      <a:r>
                        <a:rPr lang="en-MY" sz="20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MY" sz="2000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dengan</a:t>
                      </a:r>
                      <a:r>
                        <a:rPr lang="en-MY" sz="20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MY" sz="2000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duit</a:t>
                      </a:r>
                      <a:endParaRPr lang="en-MY" sz="20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en-MY" sz="2000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Sewa</a:t>
                      </a:r>
                      <a:r>
                        <a:rPr lang="en-MY" sz="20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MY" sz="2000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rumah</a:t>
                      </a:r>
                      <a:r>
                        <a:rPr lang="en-MY" sz="20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RM 600 </a:t>
                      </a:r>
                      <a:r>
                        <a:rPr lang="en-MY" sz="2000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sebulan</a:t>
                      </a:r>
                      <a:endParaRPr lang="en-MY" sz="20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233107"/>
                  </a:ext>
                </a:extLst>
              </a:tr>
              <a:tr h="1205204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2. KEBAJIKAN</a:t>
                      </a:r>
                      <a:endParaRPr lang="en-MY" sz="2400" b="1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HIBAH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QARD (</a:t>
                      </a:r>
                      <a:r>
                        <a:rPr lang="en-US" sz="2400" b="1" dirty="0" err="1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Hutang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)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WAKAF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WADIAH(</a:t>
                      </a:r>
                      <a:r>
                        <a:rPr lang="en-US" sz="2400" b="1" dirty="0" err="1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Simpanan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) </a:t>
                      </a:r>
                      <a:endParaRPr lang="en-MY" sz="2400" b="1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Tx/>
                        <a:buChar char="-"/>
                      </a:pPr>
                      <a:r>
                        <a:rPr lang="en-MY" sz="20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Memberikan</a:t>
                      </a:r>
                      <a:r>
                        <a:rPr lang="en-MY" sz="20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MY" sz="20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sebuah</a:t>
                      </a:r>
                      <a:r>
                        <a:rPr lang="en-MY" sz="20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MY" sz="20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rumah</a:t>
                      </a:r>
                      <a:r>
                        <a:rPr lang="en-MY" sz="20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MY" sz="20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kepada</a:t>
                      </a:r>
                      <a:r>
                        <a:rPr lang="en-MY" sz="20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MY" sz="20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anak</a:t>
                      </a:r>
                      <a:endParaRPr lang="en-MY" sz="2000" b="1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en-MY" sz="20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Memberikan</a:t>
                      </a:r>
                      <a:r>
                        <a:rPr lang="en-MY" sz="20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MY" sz="20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pinjaman</a:t>
                      </a:r>
                      <a:r>
                        <a:rPr lang="en-MY" sz="20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wang RM 300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en-MY" sz="20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Wakafkan</a:t>
                      </a:r>
                      <a:r>
                        <a:rPr lang="en-MY" sz="20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MY" sz="20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rumah</a:t>
                      </a:r>
                      <a:r>
                        <a:rPr lang="en-MY" sz="20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MY" sz="20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untuk</a:t>
                      </a:r>
                      <a:r>
                        <a:rPr lang="en-MY" sz="20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MY" sz="20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anak</a:t>
                      </a:r>
                      <a:r>
                        <a:rPr lang="en-MY" sz="20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MY" sz="20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yatim</a:t>
                      </a:r>
                      <a:r>
                        <a:rPr lang="en-MY" sz="20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en-MY" sz="20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Simpanan</a:t>
                      </a:r>
                      <a:r>
                        <a:rPr lang="en-MY" sz="20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wang di bank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568930"/>
                  </a:ext>
                </a:extLst>
              </a:tr>
              <a:tr h="1829313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3.PERKONGSIAN</a:t>
                      </a:r>
                      <a:endParaRPr lang="en-MY" sz="2400" b="1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- MUSYARAKAH (Syarikat)</a:t>
                      </a:r>
                    </a:p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- MUDHARABAH (</a:t>
                      </a:r>
                      <a:r>
                        <a:rPr lang="en-US" sz="2400" b="1" dirty="0" err="1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Pelaburan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)</a:t>
                      </a:r>
                      <a:endParaRPr lang="en-MY" sz="2400" b="1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Tx/>
                        <a:buChar char="-"/>
                      </a:pPr>
                      <a:r>
                        <a:rPr lang="en-MY" sz="20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Menubuhkan</a:t>
                      </a:r>
                      <a:r>
                        <a:rPr lang="en-MY" sz="20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MY" sz="20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sebuah</a:t>
                      </a:r>
                      <a:r>
                        <a:rPr lang="en-MY" sz="20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MY" sz="20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syarikat</a:t>
                      </a:r>
                      <a:r>
                        <a:rPr lang="en-MY" sz="20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MY" sz="20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perniagaan</a:t>
                      </a:r>
                      <a:endParaRPr lang="en-MY" sz="2000" b="1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en-MY" sz="20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Mengeluarkan</a:t>
                      </a:r>
                      <a:r>
                        <a:rPr lang="en-MY" sz="20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 modal </a:t>
                      </a:r>
                      <a:r>
                        <a:rPr lang="en-MY" sz="20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tertentu</a:t>
                      </a:r>
                      <a:r>
                        <a:rPr lang="en-MY" sz="20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MY" sz="20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dalam</a:t>
                      </a:r>
                      <a:r>
                        <a:rPr lang="en-MY" sz="20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MY" sz="20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perniagaan</a:t>
                      </a:r>
                      <a:r>
                        <a:rPr lang="en-MY" sz="20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dan </a:t>
                      </a:r>
                      <a:r>
                        <a:rPr lang="en-MY" sz="20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keuntiungan</a:t>
                      </a:r>
                      <a:r>
                        <a:rPr lang="en-MY" sz="20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MY" sz="20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dikongsi</a:t>
                      </a:r>
                      <a:r>
                        <a:rPr lang="en-MY" sz="20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MY" sz="20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bersama</a:t>
                      </a:r>
                      <a:endParaRPr lang="en-MY" sz="2000" b="1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5855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09272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79214-B475-4E99-8BD0-151E85103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783" y="296984"/>
            <a:ext cx="9781829" cy="53790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haroni" panose="02010803020104030203" pitchFamily="2" charset="-79"/>
                <a:cs typeface="Aharoni" panose="02010803020104030203" pitchFamily="2" charset="-79"/>
              </a:rPr>
              <a:t>JENIS AKAD  DALAM MUAMALAT ISLAM</a:t>
            </a:r>
            <a:endParaRPr lang="en-MY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B914EB2-FFDC-43A1-B1F7-A4D8F151CFE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87387" y="1099930"/>
          <a:ext cx="10643220" cy="50439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6086">
                  <a:extLst>
                    <a:ext uri="{9D8B030D-6E8A-4147-A177-3AD203B41FA5}">
                      <a16:colId xmlns:a16="http://schemas.microsoft.com/office/drawing/2014/main" val="2147523655"/>
                    </a:ext>
                  </a:extLst>
                </a:gridCol>
                <a:gridCol w="3227814">
                  <a:extLst>
                    <a:ext uri="{9D8B030D-6E8A-4147-A177-3AD203B41FA5}">
                      <a16:colId xmlns:a16="http://schemas.microsoft.com/office/drawing/2014/main" val="513794475"/>
                    </a:ext>
                  </a:extLst>
                </a:gridCol>
                <a:gridCol w="5009320">
                  <a:extLst>
                    <a:ext uri="{9D8B030D-6E8A-4147-A177-3AD203B41FA5}">
                      <a16:colId xmlns:a16="http://schemas.microsoft.com/office/drawing/2014/main" val="2136366444"/>
                    </a:ext>
                  </a:extLst>
                </a:gridCol>
              </a:tblGrid>
              <a:tr h="773042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ASPEK</a:t>
                      </a:r>
                      <a:endParaRPr lang="en-MY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>
                          <a:solidFill>
                            <a:schemeClr val="bg1"/>
                          </a:solidFill>
                        </a:rPr>
                        <a:t>JENIS AKAD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>
                          <a:solidFill>
                            <a:schemeClr val="bg1"/>
                          </a:solidFill>
                        </a:rPr>
                        <a:t>CONTOH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741537"/>
                  </a:ext>
                </a:extLst>
              </a:tr>
              <a:tr h="1716269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4. AGEN</a:t>
                      </a:r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- WAKALAH</a:t>
                      </a:r>
                    </a:p>
                    <a:p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-  </a:t>
                      </a:r>
                      <a:r>
                        <a:rPr lang="en-MY" sz="2400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Mewakilkan</a:t>
                      </a:r>
                      <a:r>
                        <a:rPr lang="en-MY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MY" sz="2400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kepada</a:t>
                      </a:r>
                      <a:r>
                        <a:rPr lang="en-MY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MY" sz="2400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seseorang</a:t>
                      </a:r>
                      <a:r>
                        <a:rPr lang="en-MY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MY" sz="2400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untuk</a:t>
                      </a:r>
                      <a:r>
                        <a:rPr lang="en-MY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MY" sz="2400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menjual</a:t>
                      </a:r>
                      <a:r>
                        <a:rPr lang="en-MY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MY" sz="2400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tanahnya</a:t>
                      </a:r>
                      <a:endParaRPr lang="en-MY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233107"/>
                  </a:ext>
                </a:extLst>
              </a:tr>
              <a:tr h="2554643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5. JAMINAN</a:t>
                      </a:r>
                      <a:endParaRPr lang="en-MY" sz="2400" b="1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KAFALAH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endParaRPr lang="en-US" sz="2400" b="1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pPr marL="342900" indent="-342900">
                        <a:buFontTx/>
                        <a:buChar char="-"/>
                      </a:pPr>
                      <a:endParaRPr lang="en-US" sz="2400" b="1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pPr marL="342900" indent="-342900">
                        <a:buFontTx/>
                        <a:buChar char="-"/>
                      </a:pPr>
                      <a:endParaRPr lang="en-US" sz="2400" b="1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RAHN (GADAIAN)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Menjadi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penjamin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kepada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seseorang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yang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membuat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pinjaman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di bank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Gadaikan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gelang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emas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untuk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mendapatkan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pijaman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di bank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568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56580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0177D-2FD7-4782-8C27-B743101AF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06017"/>
            <a:ext cx="9980612" cy="6228522"/>
          </a:xfrm>
        </p:spPr>
        <p:txBody>
          <a:bodyPr>
            <a:normAutofit lnSpcReduction="10000"/>
          </a:bodyPr>
          <a:lstStyle/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SOALAN KBAT: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“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PENIPUAN DALAM JUAL BELI ATAS TALIAN SEMAKIN MEMBIMBANGKAN KESAN DARIPADA KECANGGIHAN PERKEMBANGAN TEKNOLOGI DAN KOMUNIKASI MASA KINI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” 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KEMUKAKAN USAHA UNTUK MENANGANI MASALAH DI ATAS.</a:t>
            </a:r>
          </a:p>
          <a:p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CADANGAN ISI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SENTIASA BERWASPADA / BERHATI-HATI DALAM MELAKUKAN SEBARANG TRANSAKSI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TIDAK MUDAH PERCAYA / TERPENGARUH </a:t>
            </a:r>
            <a:r>
              <a:rPr lang="en-US" sz="280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DENGAN SEBARANG IKLAN </a:t>
            </a:r>
            <a:endParaRPr lang="en-US" sz="28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SENTIASA MERUJUK KEPADA SUMBER YANG BENAR</a:t>
            </a:r>
            <a:endParaRPr lang="en-MY" sz="28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1910214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2035</TotalTime>
  <Words>2594</Words>
  <Application>Microsoft Office PowerPoint</Application>
  <PresentationFormat>Widescreen</PresentationFormat>
  <Paragraphs>587</Paragraphs>
  <Slides>50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7" baseType="lpstr">
      <vt:lpstr>Aharoni</vt:lpstr>
      <vt:lpstr>Arial</vt:lpstr>
      <vt:lpstr>Arial Rounded MT Bold</vt:lpstr>
      <vt:lpstr>Calibri</vt:lpstr>
      <vt:lpstr>Century Gothic</vt:lpstr>
      <vt:lpstr>Wingdings 3</vt:lpstr>
      <vt:lpstr>Wisp</vt:lpstr>
      <vt:lpstr>REVISI  GEMILANG SPM 2024</vt:lpstr>
      <vt:lpstr>TAJUK-TAJUK </vt:lpstr>
      <vt:lpstr>HAJI DAN UMRAH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SOLAT SUNAT DHUHA &amp; GERHANA</vt:lpstr>
      <vt:lpstr>KAIFIAT SOLAT GERHANA</vt:lpstr>
      <vt:lpstr>SOLAT SUNAT ISTIKHARAH</vt:lpstr>
      <vt:lpstr>SOLAT SUNAT TASBIH</vt:lpstr>
      <vt:lpstr>KAIFIAT SOLAT TASBIH</vt:lpstr>
      <vt:lpstr> SEMBELIHAN </vt:lpstr>
      <vt:lpstr>PowerPoint Presentation</vt:lpstr>
      <vt:lpstr>PowerPoint Presentation</vt:lpstr>
      <vt:lpstr>PowerPoint Presentation</vt:lpstr>
      <vt:lpstr>PERKAHWINAN (UNIT 1)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PENGURUSAN HARTA SELEPAS KEMATIAN </vt:lpstr>
      <vt:lpstr>PENGURUSAN HARTA SELEPAS KEMATIAN </vt:lpstr>
      <vt:lpstr>JENAYAH DALAM ISLAM </vt:lpstr>
      <vt:lpstr>QISAS </vt:lpstr>
      <vt:lpstr>JENAYAH DALAM ISLAM </vt:lpstr>
      <vt:lpstr>PowerPoint Presentation</vt:lpstr>
      <vt:lpstr>PowerPoint Presentation</vt:lpstr>
      <vt:lpstr>MUAMALAT DALAM ISLAM</vt:lpstr>
      <vt:lpstr>PERBEZAAN MUAMALAH ISLAM DAN KONVENSIONAL</vt:lpstr>
      <vt:lpstr>MATLAMAT DISYARIATKAN MUAMALAT ISLAM</vt:lpstr>
      <vt:lpstr>AKAD DALAM MUAMALAH</vt:lpstr>
      <vt:lpstr>JENIS AKAD  DALAM MUAMALAT ISLAM</vt:lpstr>
      <vt:lpstr>JENIS AKAD  DALAM MUAMALAT ISLAM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BENGKEL REVISI GEMILANG SPM 2022</dc:title>
  <dc:creator>hp</dc:creator>
  <cp:lastModifiedBy>User</cp:lastModifiedBy>
  <cp:revision>144</cp:revision>
  <dcterms:created xsi:type="dcterms:W3CDTF">2023-01-27T04:15:55Z</dcterms:created>
  <dcterms:modified xsi:type="dcterms:W3CDTF">2025-01-02T21:54:45Z</dcterms:modified>
</cp:coreProperties>
</file>